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2192000" cy="6858000"/>
  <p:notesSz cx="6858000" cy="9144000"/>
  <p:embeddedFontLst>
    <p:embeddedFont>
      <p:font typeface="Garet Bold" charset="1" panose="00000000000000000000"/>
      <p:regular r:id="rId21"/>
    </p:embeddedFont>
    <p:embeddedFont>
      <p:font typeface="Sacco" charset="1" panose="00000708000000000000"/>
      <p:regular r:id="rId22"/>
    </p:embeddedFont>
    <p:embeddedFont>
      <p:font typeface="Archivo Black" charset="1" panose="020B0A03020202020B04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05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34340" y="1280160"/>
            <a:ext cx="7840980" cy="4434840"/>
          </a:xfrm>
          <a:custGeom>
            <a:avLst/>
            <a:gdLst/>
            <a:ahLst/>
            <a:cxnLst/>
            <a:rect r="r" b="b" t="t" l="l"/>
            <a:pathLst>
              <a:path h="4434840" w="7840980">
                <a:moveTo>
                  <a:pt x="0" y="0"/>
                </a:moveTo>
                <a:lnTo>
                  <a:pt x="7840980" y="0"/>
                </a:lnTo>
                <a:lnTo>
                  <a:pt x="7840980" y="4434840"/>
                </a:lnTo>
                <a:lnTo>
                  <a:pt x="0" y="4434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950720" y="2155936"/>
            <a:ext cx="4949952" cy="1816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8"/>
              </a:lnSpc>
            </a:pPr>
            <a:r>
              <a:rPr lang="en-US" b="true" sz="1098" spc="659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FAMILY LIFE CONFERENCE 2026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434340" y="2857500"/>
            <a:ext cx="7840980" cy="2857500"/>
          </a:xfrm>
          <a:custGeom>
            <a:avLst/>
            <a:gdLst/>
            <a:ahLst/>
            <a:cxnLst/>
            <a:rect r="r" b="b" t="t" l="l"/>
            <a:pathLst>
              <a:path h="2857500" w="7840980">
                <a:moveTo>
                  <a:pt x="0" y="0"/>
                </a:moveTo>
                <a:lnTo>
                  <a:pt x="7840980" y="0"/>
                </a:lnTo>
                <a:lnTo>
                  <a:pt x="7840980" y="2857500"/>
                </a:lnTo>
                <a:lnTo>
                  <a:pt x="0" y="28575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365504" y="4192500"/>
            <a:ext cx="5998464" cy="182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9"/>
              </a:lnSpc>
            </a:pPr>
            <a:r>
              <a:rPr lang="en-US" b="true" sz="1078" spc="16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COVENANT CARRIERS | GIANT SLAYERS | GENERATIONAL BUILDERS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97280" y="1861206"/>
            <a:ext cx="6595872" cy="28410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960"/>
              </a:lnSpc>
            </a:pPr>
            <a:r>
              <a:rPr lang="en-US" sz="14971">
                <a:solidFill>
                  <a:srgbClr val="FFFFFF"/>
                </a:solidFill>
                <a:latin typeface="Sacco"/>
                <a:ea typeface="Sacco"/>
                <a:cs typeface="Sacco"/>
                <a:sym typeface="Sacco"/>
              </a:rPr>
              <a:t>COMMISSIONED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8492199" y="1457286"/>
            <a:ext cx="3147551" cy="3540014"/>
          </a:xfrm>
          <a:custGeom>
            <a:avLst/>
            <a:gdLst/>
            <a:ahLst/>
            <a:cxnLst/>
            <a:rect r="r" b="b" t="t" l="l"/>
            <a:pathLst>
              <a:path h="3540014" w="3147551">
                <a:moveTo>
                  <a:pt x="0" y="0"/>
                </a:moveTo>
                <a:lnTo>
                  <a:pt x="3147551" y="0"/>
                </a:lnTo>
                <a:lnTo>
                  <a:pt x="3147551" y="3540014"/>
                </a:lnTo>
                <a:lnTo>
                  <a:pt x="0" y="35400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275320" y="5101932"/>
            <a:ext cx="3681579" cy="613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33"/>
              </a:lnSpc>
            </a:pPr>
            <a:r>
              <a:rPr lang="en-US" sz="1738" spc="26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DR. STEPHANIE OLIVER</a:t>
            </a:r>
          </a:p>
          <a:p>
            <a:pPr algn="ctr">
              <a:lnSpc>
                <a:spcPts val="2433"/>
              </a:lnSpc>
            </a:pPr>
            <a:r>
              <a:rPr lang="en-US" sz="1738" spc="26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WISDOM WORKSHOP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429000"/>
            <a:ext cx="876300" cy="1005840"/>
          </a:xfrm>
          <a:custGeom>
            <a:avLst/>
            <a:gdLst/>
            <a:ahLst/>
            <a:cxnLst/>
            <a:rect r="r" b="b" t="t" l="l"/>
            <a:pathLst>
              <a:path h="1005840" w="876300">
                <a:moveTo>
                  <a:pt x="0" y="0"/>
                </a:moveTo>
                <a:lnTo>
                  <a:pt x="876300" y="0"/>
                </a:lnTo>
                <a:lnTo>
                  <a:pt x="876300" y="1005840"/>
                </a:lnTo>
                <a:lnTo>
                  <a:pt x="0" y="1005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02240" y="0"/>
            <a:ext cx="1889760" cy="1432560"/>
          </a:xfrm>
          <a:custGeom>
            <a:avLst/>
            <a:gdLst/>
            <a:ahLst/>
            <a:cxnLst/>
            <a:rect r="r" b="b" t="t" l="l"/>
            <a:pathLst>
              <a:path h="1432560" w="1889760">
                <a:moveTo>
                  <a:pt x="0" y="0"/>
                </a:moveTo>
                <a:lnTo>
                  <a:pt x="1889760" y="0"/>
                </a:lnTo>
                <a:lnTo>
                  <a:pt x="188976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186345"/>
            <a:ext cx="1406771" cy="1406771"/>
          </a:xfrm>
          <a:custGeom>
            <a:avLst/>
            <a:gdLst/>
            <a:ahLst/>
            <a:cxnLst/>
            <a:rect r="r" b="b" t="t" l="l"/>
            <a:pathLst>
              <a:path h="1406771" w="1406771">
                <a:moveTo>
                  <a:pt x="0" y="0"/>
                </a:moveTo>
                <a:lnTo>
                  <a:pt x="1406771" y="0"/>
                </a:lnTo>
                <a:lnTo>
                  <a:pt x="1406771" y="1406771"/>
                </a:lnTo>
                <a:lnTo>
                  <a:pt x="0" y="1406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93450" y="843587"/>
            <a:ext cx="11205100" cy="5075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799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Joel 2:12-17</a:t>
            </a:r>
          </a:p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799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Rend your heart</a:t>
            </a:r>
          </a:p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799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• Release what is broken and in need of repair</a:t>
            </a:r>
          </a:p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799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• Return to the place of surrender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429000"/>
            <a:ext cx="876300" cy="1005840"/>
          </a:xfrm>
          <a:custGeom>
            <a:avLst/>
            <a:gdLst/>
            <a:ahLst/>
            <a:cxnLst/>
            <a:rect r="r" b="b" t="t" l="l"/>
            <a:pathLst>
              <a:path h="1005840" w="876300">
                <a:moveTo>
                  <a:pt x="0" y="0"/>
                </a:moveTo>
                <a:lnTo>
                  <a:pt x="876300" y="0"/>
                </a:lnTo>
                <a:lnTo>
                  <a:pt x="876300" y="1005840"/>
                </a:lnTo>
                <a:lnTo>
                  <a:pt x="0" y="1005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02240" y="0"/>
            <a:ext cx="1889760" cy="1432560"/>
          </a:xfrm>
          <a:custGeom>
            <a:avLst/>
            <a:gdLst/>
            <a:ahLst/>
            <a:cxnLst/>
            <a:rect r="r" b="b" t="t" l="l"/>
            <a:pathLst>
              <a:path h="1432560" w="1889760">
                <a:moveTo>
                  <a:pt x="0" y="0"/>
                </a:moveTo>
                <a:lnTo>
                  <a:pt x="1889760" y="0"/>
                </a:lnTo>
                <a:lnTo>
                  <a:pt x="188976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186345"/>
            <a:ext cx="1406771" cy="1406771"/>
          </a:xfrm>
          <a:custGeom>
            <a:avLst/>
            <a:gdLst/>
            <a:ahLst/>
            <a:cxnLst/>
            <a:rect r="r" b="b" t="t" l="l"/>
            <a:pathLst>
              <a:path h="1406771" w="1406771">
                <a:moveTo>
                  <a:pt x="0" y="0"/>
                </a:moveTo>
                <a:lnTo>
                  <a:pt x="1406771" y="0"/>
                </a:lnTo>
                <a:lnTo>
                  <a:pt x="1406771" y="1406771"/>
                </a:lnTo>
                <a:lnTo>
                  <a:pt x="0" y="1406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61916" y="385673"/>
            <a:ext cx="10668168" cy="59818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15"/>
              </a:lnSpc>
              <a:spcBef>
                <a:spcPct val="0"/>
              </a:spcBef>
            </a:pPr>
            <a:r>
              <a:rPr lang="en-US" sz="4867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Joel</a:t>
            </a:r>
            <a:r>
              <a:rPr lang="en-US" sz="4867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2:18-27</a:t>
            </a:r>
          </a:p>
          <a:p>
            <a:pPr algn="ctr">
              <a:lnSpc>
                <a:spcPts val="6815"/>
              </a:lnSpc>
              <a:spcBef>
                <a:spcPct val="0"/>
              </a:spcBef>
            </a:pPr>
            <a:r>
              <a:rPr lang="en-US" sz="4867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Receive the Refresh</a:t>
            </a:r>
          </a:p>
          <a:p>
            <a:pPr algn="ctr">
              <a:lnSpc>
                <a:spcPts val="6815"/>
              </a:lnSpc>
              <a:spcBef>
                <a:spcPct val="0"/>
              </a:spcBef>
            </a:pPr>
            <a:r>
              <a:rPr lang="en-US" sz="4867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• Let God water the land, and make it ready to produce</a:t>
            </a:r>
          </a:p>
          <a:p>
            <a:pPr algn="ctr">
              <a:lnSpc>
                <a:spcPts val="6815"/>
              </a:lnSpc>
              <a:spcBef>
                <a:spcPct val="0"/>
              </a:spcBef>
            </a:pPr>
            <a:r>
              <a:rPr lang="en-US" sz="4867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• Let it Rain and restore to you the years that the swarming locust has eaten.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429000"/>
            <a:ext cx="876300" cy="1005840"/>
          </a:xfrm>
          <a:custGeom>
            <a:avLst/>
            <a:gdLst/>
            <a:ahLst/>
            <a:cxnLst/>
            <a:rect r="r" b="b" t="t" l="l"/>
            <a:pathLst>
              <a:path h="1005840" w="876300">
                <a:moveTo>
                  <a:pt x="0" y="0"/>
                </a:moveTo>
                <a:lnTo>
                  <a:pt x="876300" y="0"/>
                </a:lnTo>
                <a:lnTo>
                  <a:pt x="876300" y="1005840"/>
                </a:lnTo>
                <a:lnTo>
                  <a:pt x="0" y="1005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02240" y="0"/>
            <a:ext cx="1889760" cy="1432560"/>
          </a:xfrm>
          <a:custGeom>
            <a:avLst/>
            <a:gdLst/>
            <a:ahLst/>
            <a:cxnLst/>
            <a:rect r="r" b="b" t="t" l="l"/>
            <a:pathLst>
              <a:path h="1432560" w="1889760">
                <a:moveTo>
                  <a:pt x="0" y="0"/>
                </a:moveTo>
                <a:lnTo>
                  <a:pt x="1889760" y="0"/>
                </a:lnTo>
                <a:lnTo>
                  <a:pt x="188976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186345"/>
            <a:ext cx="1406771" cy="1406771"/>
          </a:xfrm>
          <a:custGeom>
            <a:avLst/>
            <a:gdLst/>
            <a:ahLst/>
            <a:cxnLst/>
            <a:rect r="r" b="b" t="t" l="l"/>
            <a:pathLst>
              <a:path h="1406771" w="1406771">
                <a:moveTo>
                  <a:pt x="0" y="0"/>
                </a:moveTo>
                <a:lnTo>
                  <a:pt x="1406771" y="0"/>
                </a:lnTo>
                <a:lnTo>
                  <a:pt x="1406771" y="1406771"/>
                </a:lnTo>
                <a:lnTo>
                  <a:pt x="0" y="1406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78676" y="128270"/>
            <a:ext cx="11834648" cy="6506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9"/>
              </a:lnSpc>
              <a:spcBef>
                <a:spcPct val="0"/>
              </a:spcBef>
            </a:pPr>
            <a:r>
              <a:rPr lang="en-US" sz="4099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Joel</a:t>
            </a:r>
            <a:r>
              <a:rPr lang="en-US" sz="4099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1:28-32</a:t>
            </a:r>
          </a:p>
          <a:p>
            <a:pPr algn="ctr">
              <a:lnSpc>
                <a:spcPts val="5739"/>
              </a:lnSpc>
              <a:spcBef>
                <a:spcPct val="0"/>
              </a:spcBef>
            </a:pPr>
            <a:r>
              <a:rPr lang="en-US" sz="4099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Redemption is not just for our relief!</a:t>
            </a:r>
          </a:p>
          <a:p>
            <a:pPr algn="ctr">
              <a:lnSpc>
                <a:spcPts val="5739"/>
              </a:lnSpc>
              <a:spcBef>
                <a:spcPct val="0"/>
              </a:spcBef>
            </a:pPr>
            <a:r>
              <a:rPr lang="en-US" sz="4099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• God’s spirit is poured out so the kingdom of God can advance</a:t>
            </a:r>
          </a:p>
          <a:p>
            <a:pPr algn="ctr">
              <a:lnSpc>
                <a:spcPts val="5739"/>
              </a:lnSpc>
              <a:spcBef>
                <a:spcPct val="0"/>
              </a:spcBef>
            </a:pPr>
            <a:r>
              <a:rPr lang="en-US" sz="4099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• So that whoever calls on the name of the Lord Shall be Saved - Souls will see what the Lord has done - and there shall be deliverance as the </a:t>
            </a:r>
          </a:p>
          <a:p>
            <a:pPr algn="ctr">
              <a:lnSpc>
                <a:spcPts val="5739"/>
              </a:lnSpc>
              <a:spcBef>
                <a:spcPct val="0"/>
              </a:spcBef>
            </a:pPr>
            <a:r>
              <a:rPr lang="en-US" sz="4099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Lord has said!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429000"/>
            <a:ext cx="876300" cy="1005840"/>
          </a:xfrm>
          <a:custGeom>
            <a:avLst/>
            <a:gdLst/>
            <a:ahLst/>
            <a:cxnLst/>
            <a:rect r="r" b="b" t="t" l="l"/>
            <a:pathLst>
              <a:path h="1005840" w="876300">
                <a:moveTo>
                  <a:pt x="0" y="0"/>
                </a:moveTo>
                <a:lnTo>
                  <a:pt x="876300" y="0"/>
                </a:lnTo>
                <a:lnTo>
                  <a:pt x="876300" y="1005840"/>
                </a:lnTo>
                <a:lnTo>
                  <a:pt x="0" y="1005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02240" y="0"/>
            <a:ext cx="1889760" cy="1432560"/>
          </a:xfrm>
          <a:custGeom>
            <a:avLst/>
            <a:gdLst/>
            <a:ahLst/>
            <a:cxnLst/>
            <a:rect r="r" b="b" t="t" l="l"/>
            <a:pathLst>
              <a:path h="1432560" w="1889760">
                <a:moveTo>
                  <a:pt x="0" y="0"/>
                </a:moveTo>
                <a:lnTo>
                  <a:pt x="1889760" y="0"/>
                </a:lnTo>
                <a:lnTo>
                  <a:pt x="188976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186345"/>
            <a:ext cx="1406771" cy="1406771"/>
          </a:xfrm>
          <a:custGeom>
            <a:avLst/>
            <a:gdLst/>
            <a:ahLst/>
            <a:cxnLst/>
            <a:rect r="r" b="b" t="t" l="l"/>
            <a:pathLst>
              <a:path h="1406771" w="1406771">
                <a:moveTo>
                  <a:pt x="0" y="0"/>
                </a:moveTo>
                <a:lnTo>
                  <a:pt x="1406771" y="0"/>
                </a:lnTo>
                <a:lnTo>
                  <a:pt x="1406771" y="1406771"/>
                </a:lnTo>
                <a:lnTo>
                  <a:pt x="0" y="1406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75878" y="1699260"/>
            <a:ext cx="11040244" cy="3364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799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We</a:t>
            </a:r>
            <a:r>
              <a:rPr lang="en-US" sz="4799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are in the Redemption Arc!</a:t>
            </a:r>
          </a:p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799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This is the time for us to align our hearts, our minds, to receive what God is pouring out.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429000"/>
            <a:ext cx="876300" cy="1005840"/>
          </a:xfrm>
          <a:custGeom>
            <a:avLst/>
            <a:gdLst/>
            <a:ahLst/>
            <a:cxnLst/>
            <a:rect r="r" b="b" t="t" l="l"/>
            <a:pathLst>
              <a:path h="1005840" w="876300">
                <a:moveTo>
                  <a:pt x="0" y="0"/>
                </a:moveTo>
                <a:lnTo>
                  <a:pt x="876300" y="0"/>
                </a:lnTo>
                <a:lnTo>
                  <a:pt x="876300" y="1005840"/>
                </a:lnTo>
                <a:lnTo>
                  <a:pt x="0" y="1005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02240" y="0"/>
            <a:ext cx="1889760" cy="1432560"/>
          </a:xfrm>
          <a:custGeom>
            <a:avLst/>
            <a:gdLst/>
            <a:ahLst/>
            <a:cxnLst/>
            <a:rect r="r" b="b" t="t" l="l"/>
            <a:pathLst>
              <a:path h="1432560" w="1889760">
                <a:moveTo>
                  <a:pt x="0" y="0"/>
                </a:moveTo>
                <a:lnTo>
                  <a:pt x="1889760" y="0"/>
                </a:lnTo>
                <a:lnTo>
                  <a:pt x="188976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186345"/>
            <a:ext cx="1406771" cy="1406771"/>
          </a:xfrm>
          <a:custGeom>
            <a:avLst/>
            <a:gdLst/>
            <a:ahLst/>
            <a:cxnLst/>
            <a:rect r="r" b="b" t="t" l="l"/>
            <a:pathLst>
              <a:path h="1406771" w="1406771">
                <a:moveTo>
                  <a:pt x="0" y="0"/>
                </a:moveTo>
                <a:lnTo>
                  <a:pt x="1406771" y="0"/>
                </a:lnTo>
                <a:lnTo>
                  <a:pt x="1406771" y="1406771"/>
                </a:lnTo>
                <a:lnTo>
                  <a:pt x="0" y="1406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41555" y="373489"/>
            <a:ext cx="11708890" cy="57987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7"/>
              </a:lnSpc>
            </a:pPr>
            <a:r>
              <a:rPr lang="en-US" sz="3633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REDEMPTION:::</a:t>
            </a:r>
          </a:p>
          <a:p>
            <a:pPr algn="ctr">
              <a:lnSpc>
                <a:spcPts val="4683"/>
              </a:lnSpc>
            </a:pPr>
            <a:r>
              <a:rPr lang="en-US" sz="3345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(1) R</a:t>
            </a:r>
            <a:r>
              <a:rPr lang="en-US" sz="3345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emoves fear. </a:t>
            </a:r>
          </a:p>
          <a:p>
            <a:pPr algn="ctr">
              <a:lnSpc>
                <a:spcPts val="4414"/>
              </a:lnSpc>
            </a:pPr>
            <a:r>
              <a:rPr lang="en-US" sz="3153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1 John 4:18</a:t>
            </a:r>
          </a:p>
          <a:p>
            <a:pPr algn="ctr">
              <a:lnSpc>
                <a:spcPts val="4683"/>
              </a:lnSpc>
              <a:spcBef>
                <a:spcPct val="0"/>
              </a:spcBef>
            </a:pPr>
            <a:r>
              <a:rPr lang="en-US" sz="3345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(2) </a:t>
            </a:r>
            <a:r>
              <a:rPr lang="en-US" sz="3345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R</a:t>
            </a:r>
            <a:r>
              <a:rPr lang="en-US" sz="3345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estores loss </a:t>
            </a:r>
          </a:p>
          <a:p>
            <a:pPr algn="ctr">
              <a:lnSpc>
                <a:spcPts val="4414"/>
              </a:lnSpc>
              <a:spcBef>
                <a:spcPct val="0"/>
              </a:spcBef>
            </a:pPr>
            <a:r>
              <a:rPr lang="en-US" sz="3153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Joel 3:1, Joel 2:26 </a:t>
            </a:r>
          </a:p>
          <a:p>
            <a:pPr algn="ctr">
              <a:lnSpc>
                <a:spcPts val="4414"/>
              </a:lnSpc>
              <a:spcBef>
                <a:spcPct val="0"/>
              </a:spcBef>
            </a:pPr>
            <a:r>
              <a:rPr lang="en-US" sz="3153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(Fullness restored/satisfaction)</a:t>
            </a:r>
          </a:p>
          <a:p>
            <a:pPr algn="ctr">
              <a:lnSpc>
                <a:spcPts val="4683"/>
              </a:lnSpc>
              <a:spcBef>
                <a:spcPct val="0"/>
              </a:spcBef>
            </a:pPr>
            <a:r>
              <a:rPr lang="en-US" sz="3345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(3) </a:t>
            </a:r>
            <a:r>
              <a:rPr lang="en-US" sz="3345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R</a:t>
            </a:r>
            <a:r>
              <a:rPr lang="en-US" sz="3345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emoves shame </a:t>
            </a:r>
          </a:p>
          <a:p>
            <a:pPr algn="ctr">
              <a:lnSpc>
                <a:spcPts val="4414"/>
              </a:lnSpc>
              <a:spcBef>
                <a:spcPct val="0"/>
              </a:spcBef>
            </a:pPr>
            <a:r>
              <a:rPr lang="en-US" sz="3153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Joel 2:27</a:t>
            </a:r>
          </a:p>
          <a:p>
            <a:pPr algn="ctr">
              <a:lnSpc>
                <a:spcPts val="4683"/>
              </a:lnSpc>
              <a:spcBef>
                <a:spcPct val="0"/>
              </a:spcBef>
            </a:pPr>
            <a:r>
              <a:rPr lang="en-US" sz="3345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(4) </a:t>
            </a:r>
            <a:r>
              <a:rPr lang="en-US" sz="3345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R</a:t>
            </a:r>
            <a:r>
              <a:rPr lang="en-US" sz="3345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efreshes and Revives us with the Holy Spirit </a:t>
            </a:r>
          </a:p>
          <a:p>
            <a:pPr algn="ctr">
              <a:lnSpc>
                <a:spcPts val="4414"/>
              </a:lnSpc>
              <a:spcBef>
                <a:spcPct val="0"/>
              </a:spcBef>
            </a:pPr>
            <a:r>
              <a:rPr lang="en-US" sz="3153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Joel 2:28, Acts 2:16-17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429000"/>
            <a:ext cx="876300" cy="1005840"/>
          </a:xfrm>
          <a:custGeom>
            <a:avLst/>
            <a:gdLst/>
            <a:ahLst/>
            <a:cxnLst/>
            <a:rect r="r" b="b" t="t" l="l"/>
            <a:pathLst>
              <a:path h="1005840" w="876300">
                <a:moveTo>
                  <a:pt x="0" y="0"/>
                </a:moveTo>
                <a:lnTo>
                  <a:pt x="876300" y="0"/>
                </a:lnTo>
                <a:lnTo>
                  <a:pt x="876300" y="1005840"/>
                </a:lnTo>
                <a:lnTo>
                  <a:pt x="0" y="1005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02240" y="0"/>
            <a:ext cx="1889760" cy="1432560"/>
          </a:xfrm>
          <a:custGeom>
            <a:avLst/>
            <a:gdLst/>
            <a:ahLst/>
            <a:cxnLst/>
            <a:rect r="r" b="b" t="t" l="l"/>
            <a:pathLst>
              <a:path h="1432560" w="1889760">
                <a:moveTo>
                  <a:pt x="0" y="0"/>
                </a:moveTo>
                <a:lnTo>
                  <a:pt x="1889760" y="0"/>
                </a:lnTo>
                <a:lnTo>
                  <a:pt x="188976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186345"/>
            <a:ext cx="1406771" cy="1406771"/>
          </a:xfrm>
          <a:custGeom>
            <a:avLst/>
            <a:gdLst/>
            <a:ahLst/>
            <a:cxnLst/>
            <a:rect r="r" b="b" t="t" l="l"/>
            <a:pathLst>
              <a:path h="1406771" w="1406771">
                <a:moveTo>
                  <a:pt x="0" y="0"/>
                </a:moveTo>
                <a:lnTo>
                  <a:pt x="1406771" y="0"/>
                </a:lnTo>
                <a:lnTo>
                  <a:pt x="1406771" y="1406771"/>
                </a:lnTo>
                <a:lnTo>
                  <a:pt x="0" y="1406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251416" y="2368460"/>
            <a:ext cx="7689169" cy="2006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40"/>
              </a:lnSpc>
              <a:spcBef>
                <a:spcPct val="0"/>
              </a:spcBef>
            </a:pPr>
            <a:r>
              <a:rPr lang="en-US" sz="5742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We</a:t>
            </a:r>
            <a:r>
              <a:rPr lang="en-US" sz="5742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are in the Redemption Arc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429000"/>
            <a:ext cx="876300" cy="1005840"/>
          </a:xfrm>
          <a:custGeom>
            <a:avLst/>
            <a:gdLst/>
            <a:ahLst/>
            <a:cxnLst/>
            <a:rect r="r" b="b" t="t" l="l"/>
            <a:pathLst>
              <a:path h="1005840" w="876300">
                <a:moveTo>
                  <a:pt x="0" y="0"/>
                </a:moveTo>
                <a:lnTo>
                  <a:pt x="876300" y="0"/>
                </a:lnTo>
                <a:lnTo>
                  <a:pt x="876300" y="1005840"/>
                </a:lnTo>
                <a:lnTo>
                  <a:pt x="0" y="1005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02240" y="0"/>
            <a:ext cx="1889760" cy="1432560"/>
          </a:xfrm>
          <a:custGeom>
            <a:avLst/>
            <a:gdLst/>
            <a:ahLst/>
            <a:cxnLst/>
            <a:rect r="r" b="b" t="t" l="l"/>
            <a:pathLst>
              <a:path h="1432560" w="1889760">
                <a:moveTo>
                  <a:pt x="0" y="0"/>
                </a:moveTo>
                <a:lnTo>
                  <a:pt x="1889760" y="0"/>
                </a:lnTo>
                <a:lnTo>
                  <a:pt x="188976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186345"/>
            <a:ext cx="1406771" cy="1406771"/>
          </a:xfrm>
          <a:custGeom>
            <a:avLst/>
            <a:gdLst/>
            <a:ahLst/>
            <a:cxnLst/>
            <a:rect r="r" b="b" t="t" l="l"/>
            <a:pathLst>
              <a:path h="1406771" w="1406771">
                <a:moveTo>
                  <a:pt x="0" y="0"/>
                </a:moveTo>
                <a:lnTo>
                  <a:pt x="1406771" y="0"/>
                </a:lnTo>
                <a:lnTo>
                  <a:pt x="1406771" y="1406771"/>
                </a:lnTo>
                <a:lnTo>
                  <a:pt x="0" y="1406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240779" y="1349248"/>
            <a:ext cx="9710442" cy="4045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35"/>
              </a:lnSpc>
            </a:pPr>
            <a:r>
              <a:rPr lang="en-US" sz="5739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“Don’t just take your problems to God - take your life to Him.”</a:t>
            </a:r>
          </a:p>
          <a:p>
            <a:pPr algn="ctr">
              <a:lnSpc>
                <a:spcPts val="8035"/>
              </a:lnSpc>
              <a:spcBef>
                <a:spcPct val="0"/>
              </a:spcBef>
            </a:pPr>
            <a:r>
              <a:rPr lang="en-US" sz="5739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Mylon Lefevre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429000"/>
            <a:ext cx="876300" cy="1005840"/>
          </a:xfrm>
          <a:custGeom>
            <a:avLst/>
            <a:gdLst/>
            <a:ahLst/>
            <a:cxnLst/>
            <a:rect r="r" b="b" t="t" l="l"/>
            <a:pathLst>
              <a:path h="1005840" w="876300">
                <a:moveTo>
                  <a:pt x="0" y="0"/>
                </a:moveTo>
                <a:lnTo>
                  <a:pt x="876300" y="0"/>
                </a:lnTo>
                <a:lnTo>
                  <a:pt x="876300" y="1005840"/>
                </a:lnTo>
                <a:lnTo>
                  <a:pt x="0" y="1005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02240" y="0"/>
            <a:ext cx="1889760" cy="1432560"/>
          </a:xfrm>
          <a:custGeom>
            <a:avLst/>
            <a:gdLst/>
            <a:ahLst/>
            <a:cxnLst/>
            <a:rect r="r" b="b" t="t" l="l"/>
            <a:pathLst>
              <a:path h="1432560" w="1889760">
                <a:moveTo>
                  <a:pt x="0" y="0"/>
                </a:moveTo>
                <a:lnTo>
                  <a:pt x="1889760" y="0"/>
                </a:lnTo>
                <a:lnTo>
                  <a:pt x="188976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186345"/>
            <a:ext cx="1406771" cy="1406771"/>
          </a:xfrm>
          <a:custGeom>
            <a:avLst/>
            <a:gdLst/>
            <a:ahLst/>
            <a:cxnLst/>
            <a:rect r="r" b="b" t="t" l="l"/>
            <a:pathLst>
              <a:path h="1406771" w="1406771">
                <a:moveTo>
                  <a:pt x="0" y="0"/>
                </a:moveTo>
                <a:lnTo>
                  <a:pt x="1406771" y="0"/>
                </a:lnTo>
                <a:lnTo>
                  <a:pt x="1406771" y="1406771"/>
                </a:lnTo>
                <a:lnTo>
                  <a:pt x="0" y="1406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240779" y="2368423"/>
            <a:ext cx="9710442" cy="2006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35"/>
              </a:lnSpc>
              <a:spcBef>
                <a:spcPct val="0"/>
              </a:spcBef>
            </a:pPr>
            <a:r>
              <a:rPr lang="en-US" sz="5739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God</a:t>
            </a:r>
            <a:r>
              <a:rPr lang="en-US" sz="5739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wants to reveal Himself as REDEEMER.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429000"/>
            <a:ext cx="876300" cy="1005840"/>
          </a:xfrm>
          <a:custGeom>
            <a:avLst/>
            <a:gdLst/>
            <a:ahLst/>
            <a:cxnLst/>
            <a:rect r="r" b="b" t="t" l="l"/>
            <a:pathLst>
              <a:path h="1005840" w="876300">
                <a:moveTo>
                  <a:pt x="0" y="0"/>
                </a:moveTo>
                <a:lnTo>
                  <a:pt x="876300" y="0"/>
                </a:lnTo>
                <a:lnTo>
                  <a:pt x="876300" y="1005840"/>
                </a:lnTo>
                <a:lnTo>
                  <a:pt x="0" y="1005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02240" y="0"/>
            <a:ext cx="1889760" cy="1432560"/>
          </a:xfrm>
          <a:custGeom>
            <a:avLst/>
            <a:gdLst/>
            <a:ahLst/>
            <a:cxnLst/>
            <a:rect r="r" b="b" t="t" l="l"/>
            <a:pathLst>
              <a:path h="1432560" w="1889760">
                <a:moveTo>
                  <a:pt x="0" y="0"/>
                </a:moveTo>
                <a:lnTo>
                  <a:pt x="1889760" y="0"/>
                </a:lnTo>
                <a:lnTo>
                  <a:pt x="188976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186345"/>
            <a:ext cx="1406771" cy="1406771"/>
          </a:xfrm>
          <a:custGeom>
            <a:avLst/>
            <a:gdLst/>
            <a:ahLst/>
            <a:cxnLst/>
            <a:rect r="r" b="b" t="t" l="l"/>
            <a:pathLst>
              <a:path h="1406771" w="1406771">
                <a:moveTo>
                  <a:pt x="0" y="0"/>
                </a:moveTo>
                <a:lnTo>
                  <a:pt x="1406771" y="0"/>
                </a:lnTo>
                <a:lnTo>
                  <a:pt x="1406771" y="1406771"/>
                </a:lnTo>
                <a:lnTo>
                  <a:pt x="0" y="1406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85800" y="1430338"/>
            <a:ext cx="10780049" cy="3959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50"/>
              </a:lnSpc>
            </a:pPr>
            <a:r>
              <a:rPr lang="en-US" sz="5000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Old Testament</a:t>
            </a:r>
          </a:p>
          <a:p>
            <a:pPr algn="ctr">
              <a:lnSpc>
                <a:spcPts val="6250"/>
              </a:lnSpc>
            </a:pPr>
            <a:r>
              <a:rPr lang="en-US" sz="5000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Go'el (the redeemer/kinsman-redeemer), </a:t>
            </a:r>
          </a:p>
          <a:p>
            <a:pPr algn="ctr">
              <a:lnSpc>
                <a:spcPts val="6250"/>
              </a:lnSpc>
            </a:pPr>
            <a:r>
              <a:rPr lang="en-US" sz="5000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Ga'al (the verb to redeem), and </a:t>
            </a:r>
          </a:p>
          <a:p>
            <a:pPr algn="ctr">
              <a:lnSpc>
                <a:spcPts val="6250"/>
              </a:lnSpc>
            </a:pPr>
            <a:r>
              <a:rPr lang="en-US" sz="5000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Padah (to ransom or rescue)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429000"/>
            <a:ext cx="876300" cy="1005840"/>
          </a:xfrm>
          <a:custGeom>
            <a:avLst/>
            <a:gdLst/>
            <a:ahLst/>
            <a:cxnLst/>
            <a:rect r="r" b="b" t="t" l="l"/>
            <a:pathLst>
              <a:path h="1005840" w="876300">
                <a:moveTo>
                  <a:pt x="0" y="0"/>
                </a:moveTo>
                <a:lnTo>
                  <a:pt x="876300" y="0"/>
                </a:lnTo>
                <a:lnTo>
                  <a:pt x="876300" y="1005840"/>
                </a:lnTo>
                <a:lnTo>
                  <a:pt x="0" y="1005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02240" y="0"/>
            <a:ext cx="1889760" cy="1432560"/>
          </a:xfrm>
          <a:custGeom>
            <a:avLst/>
            <a:gdLst/>
            <a:ahLst/>
            <a:cxnLst/>
            <a:rect r="r" b="b" t="t" l="l"/>
            <a:pathLst>
              <a:path h="1432560" w="1889760">
                <a:moveTo>
                  <a:pt x="0" y="0"/>
                </a:moveTo>
                <a:lnTo>
                  <a:pt x="1889760" y="0"/>
                </a:lnTo>
                <a:lnTo>
                  <a:pt x="188976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186345"/>
            <a:ext cx="1406771" cy="1406771"/>
          </a:xfrm>
          <a:custGeom>
            <a:avLst/>
            <a:gdLst/>
            <a:ahLst/>
            <a:cxnLst/>
            <a:rect r="r" b="b" t="t" l="l"/>
            <a:pathLst>
              <a:path h="1406771" w="1406771">
                <a:moveTo>
                  <a:pt x="0" y="0"/>
                </a:moveTo>
                <a:lnTo>
                  <a:pt x="1406771" y="0"/>
                </a:lnTo>
                <a:lnTo>
                  <a:pt x="1406771" y="1406771"/>
                </a:lnTo>
                <a:lnTo>
                  <a:pt x="0" y="1406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51146" y="418066"/>
            <a:ext cx="11289708" cy="5926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20"/>
              </a:lnSpc>
              <a:spcBef>
                <a:spcPct val="0"/>
              </a:spcBef>
            </a:pPr>
            <a:r>
              <a:rPr lang="en-US" sz="4800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New</a:t>
            </a:r>
            <a:r>
              <a:rPr lang="en-US" sz="4800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Testament</a:t>
            </a:r>
          </a:p>
          <a:p>
            <a:pPr algn="ctr">
              <a:lnSpc>
                <a:spcPts val="6720"/>
              </a:lnSpc>
              <a:spcBef>
                <a:spcPct val="0"/>
              </a:spcBef>
            </a:pPr>
            <a:r>
              <a:rPr lang="en-US" sz="4800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Romans 3:23-24 (NKJV)</a:t>
            </a:r>
          </a:p>
          <a:p>
            <a:pPr algn="ctr">
              <a:lnSpc>
                <a:spcPts val="6720"/>
              </a:lnSpc>
              <a:spcBef>
                <a:spcPct val="0"/>
              </a:spcBef>
            </a:pPr>
            <a:r>
              <a:rPr lang="en-US" sz="4800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“for all have sinned and fall short of the glory of God, being justified freely by His grace through the redemption that is in Christ Jesus,”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429000"/>
            <a:ext cx="876300" cy="1005840"/>
          </a:xfrm>
          <a:custGeom>
            <a:avLst/>
            <a:gdLst/>
            <a:ahLst/>
            <a:cxnLst/>
            <a:rect r="r" b="b" t="t" l="l"/>
            <a:pathLst>
              <a:path h="1005840" w="876300">
                <a:moveTo>
                  <a:pt x="0" y="0"/>
                </a:moveTo>
                <a:lnTo>
                  <a:pt x="876300" y="0"/>
                </a:lnTo>
                <a:lnTo>
                  <a:pt x="876300" y="1005840"/>
                </a:lnTo>
                <a:lnTo>
                  <a:pt x="0" y="1005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02240" y="0"/>
            <a:ext cx="1889760" cy="1432560"/>
          </a:xfrm>
          <a:custGeom>
            <a:avLst/>
            <a:gdLst/>
            <a:ahLst/>
            <a:cxnLst/>
            <a:rect r="r" b="b" t="t" l="l"/>
            <a:pathLst>
              <a:path h="1432560" w="1889760">
                <a:moveTo>
                  <a:pt x="0" y="0"/>
                </a:moveTo>
                <a:lnTo>
                  <a:pt x="1889760" y="0"/>
                </a:lnTo>
                <a:lnTo>
                  <a:pt x="188976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186345"/>
            <a:ext cx="1406771" cy="1406771"/>
          </a:xfrm>
          <a:custGeom>
            <a:avLst/>
            <a:gdLst/>
            <a:ahLst/>
            <a:cxnLst/>
            <a:rect r="r" b="b" t="t" l="l"/>
            <a:pathLst>
              <a:path h="1406771" w="1406771">
                <a:moveTo>
                  <a:pt x="0" y="0"/>
                </a:moveTo>
                <a:lnTo>
                  <a:pt x="1406771" y="0"/>
                </a:lnTo>
                <a:lnTo>
                  <a:pt x="1406771" y="1406771"/>
                </a:lnTo>
                <a:lnTo>
                  <a:pt x="0" y="1406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56187" y="441089"/>
            <a:ext cx="10079627" cy="5871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45"/>
              </a:lnSpc>
            </a:pPr>
            <a:r>
              <a:rPr lang="en-US" sz="4746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Romans 3:23-24 (TPT)</a:t>
            </a:r>
          </a:p>
          <a:p>
            <a:pPr algn="ctr">
              <a:lnSpc>
                <a:spcPts val="6645"/>
              </a:lnSpc>
              <a:spcBef>
                <a:spcPct val="0"/>
              </a:spcBef>
            </a:pPr>
            <a:r>
              <a:rPr lang="en-US" sz="4746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“for we all have sinned and are in need of the glory of God. Yet through his powerful declaration of acquittal, God freely gives away his righteousness.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429000"/>
            <a:ext cx="876300" cy="1005840"/>
          </a:xfrm>
          <a:custGeom>
            <a:avLst/>
            <a:gdLst/>
            <a:ahLst/>
            <a:cxnLst/>
            <a:rect r="r" b="b" t="t" l="l"/>
            <a:pathLst>
              <a:path h="1005840" w="876300">
                <a:moveTo>
                  <a:pt x="0" y="0"/>
                </a:moveTo>
                <a:lnTo>
                  <a:pt x="876300" y="0"/>
                </a:lnTo>
                <a:lnTo>
                  <a:pt x="876300" y="1005840"/>
                </a:lnTo>
                <a:lnTo>
                  <a:pt x="0" y="1005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02240" y="0"/>
            <a:ext cx="1889760" cy="1432560"/>
          </a:xfrm>
          <a:custGeom>
            <a:avLst/>
            <a:gdLst/>
            <a:ahLst/>
            <a:cxnLst/>
            <a:rect r="r" b="b" t="t" l="l"/>
            <a:pathLst>
              <a:path h="1432560" w="1889760">
                <a:moveTo>
                  <a:pt x="0" y="0"/>
                </a:moveTo>
                <a:lnTo>
                  <a:pt x="1889760" y="0"/>
                </a:lnTo>
                <a:lnTo>
                  <a:pt x="188976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186345"/>
            <a:ext cx="1406771" cy="1406771"/>
          </a:xfrm>
          <a:custGeom>
            <a:avLst/>
            <a:gdLst/>
            <a:ahLst/>
            <a:cxnLst/>
            <a:rect r="r" b="b" t="t" l="l"/>
            <a:pathLst>
              <a:path h="1406771" w="1406771">
                <a:moveTo>
                  <a:pt x="0" y="0"/>
                </a:moveTo>
                <a:lnTo>
                  <a:pt x="1406771" y="0"/>
                </a:lnTo>
                <a:lnTo>
                  <a:pt x="1406771" y="1406771"/>
                </a:lnTo>
                <a:lnTo>
                  <a:pt x="0" y="1406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89625" y="1219613"/>
            <a:ext cx="11012750" cy="4323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79"/>
              </a:lnSpc>
              <a:spcBef>
                <a:spcPct val="0"/>
              </a:spcBef>
            </a:pPr>
            <a:r>
              <a:rPr lang="en-US" sz="4914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His gift of love</a:t>
            </a:r>
            <a:r>
              <a:rPr lang="en-US" sz="4914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and favor now cascades over us, all because Jesus, the Anointed One, has liberated us from the guilt, punishment, and power of sin!”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429000"/>
            <a:ext cx="876300" cy="1005840"/>
          </a:xfrm>
          <a:custGeom>
            <a:avLst/>
            <a:gdLst/>
            <a:ahLst/>
            <a:cxnLst/>
            <a:rect r="r" b="b" t="t" l="l"/>
            <a:pathLst>
              <a:path h="1005840" w="876300">
                <a:moveTo>
                  <a:pt x="0" y="0"/>
                </a:moveTo>
                <a:lnTo>
                  <a:pt x="876300" y="0"/>
                </a:lnTo>
                <a:lnTo>
                  <a:pt x="876300" y="1005840"/>
                </a:lnTo>
                <a:lnTo>
                  <a:pt x="0" y="1005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02240" y="0"/>
            <a:ext cx="1889760" cy="1432560"/>
          </a:xfrm>
          <a:custGeom>
            <a:avLst/>
            <a:gdLst/>
            <a:ahLst/>
            <a:cxnLst/>
            <a:rect r="r" b="b" t="t" l="l"/>
            <a:pathLst>
              <a:path h="1432560" w="1889760">
                <a:moveTo>
                  <a:pt x="0" y="0"/>
                </a:moveTo>
                <a:lnTo>
                  <a:pt x="1889760" y="0"/>
                </a:lnTo>
                <a:lnTo>
                  <a:pt x="188976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-186345"/>
            <a:ext cx="1406771" cy="1406771"/>
          </a:xfrm>
          <a:custGeom>
            <a:avLst/>
            <a:gdLst/>
            <a:ahLst/>
            <a:cxnLst/>
            <a:rect r="r" b="b" t="t" l="l"/>
            <a:pathLst>
              <a:path h="1406771" w="1406771">
                <a:moveTo>
                  <a:pt x="0" y="0"/>
                </a:moveTo>
                <a:lnTo>
                  <a:pt x="1406771" y="0"/>
                </a:lnTo>
                <a:lnTo>
                  <a:pt x="1406771" y="1406771"/>
                </a:lnTo>
                <a:lnTo>
                  <a:pt x="0" y="14067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240779" y="720725"/>
            <a:ext cx="9710442" cy="5302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Redemption: apolytrōsis</a:t>
            </a:r>
          </a:p>
          <a:p>
            <a:pPr algn="ctr">
              <a:lnSpc>
                <a:spcPts val="7000"/>
              </a:lnSpc>
            </a:pPr>
            <a:r>
              <a:rPr lang="en-US" sz="5000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a releasing effected by payment of ransom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1.</a:t>
            </a:r>
            <a:r>
              <a:rPr lang="en-US" sz="5000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redemption, deliverance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2. liberation procured by the payment of a ransom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DAHQnULiysk</dc:identifier>
  <dcterms:modified xsi:type="dcterms:W3CDTF">2011-08-01T06:04:30Z</dcterms:modified>
  <cp:revision>1</cp:revision>
  <dc:title>dr. stephanie flc'26</dc:title>
</cp:coreProperties>
</file>