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Alex Brush" charset="1" panose="00000000000000000000"/>
      <p:regular r:id="rId16"/>
    </p:embeddedFont>
    <p:embeddedFont>
      <p:font typeface="Inria Serif Bold" charset="1" panose="00000000000000000000"/>
      <p:regular r:id="rId17"/>
    </p:embeddedFont>
    <p:embeddedFont>
      <p:font typeface="Inria Serif" charset="1" panose="00000000000000000000"/>
      <p:regular r:id="rId18"/>
    </p:embeddedFont>
    <p:embeddedFont>
      <p:font typeface="Inria Serif Italics" charset="1" panose="00000000000000000000"/>
      <p:regular r:id="rId19"/>
    </p:embeddedFont>
    <p:embeddedFont>
      <p:font typeface="Inria Serif Bold Italics" charset="1" panose="000000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56.png" Type="http://schemas.openxmlformats.org/officeDocument/2006/relationships/image"/><Relationship Id="rId6" Target="../media/image57.png" Type="http://schemas.openxmlformats.org/officeDocument/2006/relationships/image"/><Relationship Id="rId7" Target="../media/image16.png" Type="http://schemas.openxmlformats.org/officeDocument/2006/relationships/image"/><Relationship Id="rId8" Target="../media/image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7.png" Type="http://schemas.openxmlformats.org/officeDocument/2006/relationships/image"/><Relationship Id="rId6" Target="../media/image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8.png" Type="http://schemas.openxmlformats.org/officeDocument/2006/relationships/image"/><Relationship Id="rId7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9.png" Type="http://schemas.openxmlformats.org/officeDocument/2006/relationships/image"/><Relationship Id="rId6" Target="../media/image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png" Type="http://schemas.openxmlformats.org/officeDocument/2006/relationships/image"/><Relationship Id="rId12" Target="../media/image29.png" Type="http://schemas.openxmlformats.org/officeDocument/2006/relationships/image"/><Relationship Id="rId13" Target="../media/image30.pn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31.png" Type="http://schemas.openxmlformats.org/officeDocument/2006/relationships/image"/><Relationship Id="rId17" Target="../media/image16.png" Type="http://schemas.openxmlformats.org/officeDocument/2006/relationships/image"/><Relationship Id="rId18" Target="../media/image9.png" Type="http://schemas.openxmlformats.org/officeDocument/2006/relationships/image"/><Relationship Id="rId2" Target="../media/image15.png" Type="http://schemas.openxmlformats.org/officeDocument/2006/relationships/image"/><Relationship Id="rId3" Target="../media/image20.png" Type="http://schemas.openxmlformats.org/officeDocument/2006/relationships/image"/><Relationship Id="rId4" Target="../media/image21.png" Type="http://schemas.openxmlformats.org/officeDocument/2006/relationships/image"/><Relationship Id="rId5" Target="../media/image22.png" Type="http://schemas.openxmlformats.org/officeDocument/2006/relationships/image"/><Relationship Id="rId6" Target="../media/image23.png" Type="http://schemas.openxmlformats.org/officeDocument/2006/relationships/image"/><Relationship Id="rId7" Target="../media/image24.png" Type="http://schemas.openxmlformats.org/officeDocument/2006/relationships/image"/><Relationship Id="rId8" Target="../media/image25.pn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32.png" Type="http://schemas.openxmlformats.org/officeDocument/2006/relationships/image"/><Relationship Id="rId6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png" Type="http://schemas.openxmlformats.org/officeDocument/2006/relationships/image"/><Relationship Id="rId12" Target="../media/image40.png" Type="http://schemas.openxmlformats.org/officeDocument/2006/relationships/image"/><Relationship Id="rId13" Target="../media/image41.png" Type="http://schemas.openxmlformats.org/officeDocument/2006/relationships/image"/><Relationship Id="rId14" Target="../media/image42.png" Type="http://schemas.openxmlformats.org/officeDocument/2006/relationships/image"/><Relationship Id="rId15" Target="../media/image43.png" Type="http://schemas.openxmlformats.org/officeDocument/2006/relationships/image"/><Relationship Id="rId16" Target="../media/image44.png" Type="http://schemas.openxmlformats.org/officeDocument/2006/relationships/image"/><Relationship Id="rId17" Target="../media/image45.png" Type="http://schemas.openxmlformats.org/officeDocument/2006/relationships/image"/><Relationship Id="rId18" Target="../media/image46.png" Type="http://schemas.openxmlformats.org/officeDocument/2006/relationships/image"/><Relationship Id="rId19" Target="../media/image47.png" Type="http://schemas.openxmlformats.org/officeDocument/2006/relationships/image"/><Relationship Id="rId2" Target="../media/image15.png" Type="http://schemas.openxmlformats.org/officeDocument/2006/relationships/image"/><Relationship Id="rId20" Target="../media/image48.png" Type="http://schemas.openxmlformats.org/officeDocument/2006/relationships/image"/><Relationship Id="rId21" Target="../media/image49.png" Type="http://schemas.openxmlformats.org/officeDocument/2006/relationships/image"/><Relationship Id="rId22" Target="../media/image50.png" Type="http://schemas.openxmlformats.org/officeDocument/2006/relationships/image"/><Relationship Id="rId23" Target="../media/image51.png" Type="http://schemas.openxmlformats.org/officeDocument/2006/relationships/image"/><Relationship Id="rId24" Target="../media/image52.png" Type="http://schemas.openxmlformats.org/officeDocument/2006/relationships/image"/><Relationship Id="rId25" Target="../media/image9.png" Type="http://schemas.openxmlformats.org/officeDocument/2006/relationships/image"/><Relationship Id="rId3" Target="../media/image33.pn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34.png" Type="http://schemas.openxmlformats.org/officeDocument/2006/relationships/image"/><Relationship Id="rId7" Target="../media/image35.png" Type="http://schemas.openxmlformats.org/officeDocument/2006/relationships/image"/><Relationship Id="rId8" Target="../media/image36.png" Type="http://schemas.openxmlformats.org/officeDocument/2006/relationships/image"/><Relationship Id="rId9" Target="../media/image3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6.png" Type="http://schemas.openxmlformats.org/officeDocument/2006/relationships/image"/><Relationship Id="rId5" Target="../media/image53.png" Type="http://schemas.openxmlformats.org/officeDocument/2006/relationships/image"/><Relationship Id="rId6" Target="../media/image54.png" Type="http://schemas.openxmlformats.org/officeDocument/2006/relationships/image"/><Relationship Id="rId7" Target="../media/image15.png" Type="http://schemas.openxmlformats.org/officeDocument/2006/relationships/image"/><Relationship Id="rId8" Target="../media/image55.png" Type="http://schemas.openxmlformats.org/officeDocument/2006/relationships/image"/><Relationship Id="rId9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588335">
            <a:off x="13761519" y="-1555568"/>
            <a:ext cx="5289845" cy="4885893"/>
          </a:xfrm>
          <a:custGeom>
            <a:avLst/>
            <a:gdLst/>
            <a:ahLst/>
            <a:cxnLst/>
            <a:rect r="r" b="b" t="t" l="l"/>
            <a:pathLst>
              <a:path h="4885893" w="5289845">
                <a:moveTo>
                  <a:pt x="0" y="0"/>
                </a:moveTo>
                <a:lnTo>
                  <a:pt x="5289845" y="0"/>
                </a:lnTo>
                <a:lnTo>
                  <a:pt x="5289845" y="4885893"/>
                </a:lnTo>
                <a:lnTo>
                  <a:pt x="0" y="4885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942051">
            <a:off x="-989766" y="6071583"/>
            <a:ext cx="4717616" cy="4999400"/>
          </a:xfrm>
          <a:custGeom>
            <a:avLst/>
            <a:gdLst/>
            <a:ahLst/>
            <a:cxnLst/>
            <a:rect r="r" b="b" t="t" l="l"/>
            <a:pathLst>
              <a:path h="4999400" w="4717616">
                <a:moveTo>
                  <a:pt x="0" y="0"/>
                </a:moveTo>
                <a:lnTo>
                  <a:pt x="4717615" y="0"/>
                </a:lnTo>
                <a:lnTo>
                  <a:pt x="4717615" y="4999401"/>
                </a:lnTo>
                <a:lnTo>
                  <a:pt x="0" y="49994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2553681" y="7491481"/>
            <a:ext cx="5107363" cy="4717346"/>
          </a:xfrm>
          <a:custGeom>
            <a:avLst/>
            <a:gdLst/>
            <a:ahLst/>
            <a:cxnLst/>
            <a:rect r="r" b="b" t="t" l="l"/>
            <a:pathLst>
              <a:path h="4717346" w="5107363">
                <a:moveTo>
                  <a:pt x="0" y="0"/>
                </a:moveTo>
                <a:lnTo>
                  <a:pt x="5107362" y="0"/>
                </a:lnTo>
                <a:lnTo>
                  <a:pt x="5107362" y="4717346"/>
                </a:lnTo>
                <a:lnTo>
                  <a:pt x="0" y="47173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3946074">
            <a:off x="15680547" y="-1418172"/>
            <a:ext cx="4380449" cy="3934440"/>
          </a:xfrm>
          <a:custGeom>
            <a:avLst/>
            <a:gdLst/>
            <a:ahLst/>
            <a:cxnLst/>
            <a:rect r="r" b="b" t="t" l="l"/>
            <a:pathLst>
              <a:path h="3934440" w="4380449">
                <a:moveTo>
                  <a:pt x="0" y="0"/>
                </a:moveTo>
                <a:lnTo>
                  <a:pt x="4380449" y="0"/>
                </a:lnTo>
                <a:lnTo>
                  <a:pt x="4380449" y="3934440"/>
                </a:lnTo>
                <a:lnTo>
                  <a:pt x="0" y="39344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221310" y="0"/>
            <a:ext cx="5845380" cy="5845380"/>
            <a:chOff x="0" y="0"/>
            <a:chExt cx="7793840" cy="77938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793840" cy="7793840"/>
            </a:xfrm>
            <a:custGeom>
              <a:avLst/>
              <a:gdLst/>
              <a:ahLst/>
              <a:cxnLst/>
              <a:rect r="r" b="b" t="t" l="l"/>
              <a:pathLst>
                <a:path h="7793840" w="7793840">
                  <a:moveTo>
                    <a:pt x="0" y="0"/>
                  </a:moveTo>
                  <a:lnTo>
                    <a:pt x="7793840" y="0"/>
                  </a:lnTo>
                  <a:lnTo>
                    <a:pt x="7793840" y="7793840"/>
                  </a:lnTo>
                  <a:lnTo>
                    <a:pt x="0" y="7793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708827" y="5434208"/>
              <a:ext cx="6376185" cy="7520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27"/>
                </a:lnSpc>
                <a:spcBef>
                  <a:spcPct val="0"/>
                </a:spcBef>
              </a:pPr>
              <a:r>
                <a:rPr lang="en-US" sz="3376">
                  <a:solidFill>
                    <a:srgbClr val="738063"/>
                  </a:solidFill>
                  <a:latin typeface="Alex Brush"/>
                  <a:ea typeface="Alex Brush"/>
                  <a:cs typeface="Alex Brush"/>
                  <a:sym typeface="Alex Brush"/>
                </a:rPr>
                <a:t>Wisdom Wins Every Time!!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2456551" y="2670356"/>
            <a:ext cx="8343693" cy="10175597"/>
          </a:xfrm>
          <a:custGeom>
            <a:avLst/>
            <a:gdLst/>
            <a:ahLst/>
            <a:cxnLst/>
            <a:rect r="r" b="b" t="t" l="l"/>
            <a:pathLst>
              <a:path h="10175597" w="8343693">
                <a:moveTo>
                  <a:pt x="0" y="0"/>
                </a:moveTo>
                <a:lnTo>
                  <a:pt x="8343692" y="0"/>
                </a:lnTo>
                <a:lnTo>
                  <a:pt x="8343692" y="10175597"/>
                </a:lnTo>
                <a:lnTo>
                  <a:pt x="0" y="1017559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46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044172">
            <a:off x="-2564957" y="-4338063"/>
            <a:ext cx="9254067" cy="11285850"/>
          </a:xfrm>
          <a:custGeom>
            <a:avLst/>
            <a:gdLst/>
            <a:ahLst/>
            <a:cxnLst/>
            <a:rect r="r" b="b" t="t" l="l"/>
            <a:pathLst>
              <a:path h="11285850" w="9254067">
                <a:moveTo>
                  <a:pt x="0" y="0"/>
                </a:moveTo>
                <a:lnTo>
                  <a:pt x="9254068" y="0"/>
                </a:lnTo>
                <a:lnTo>
                  <a:pt x="9254068" y="11285850"/>
                </a:lnTo>
                <a:lnTo>
                  <a:pt x="0" y="112858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46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407133" y="5672160"/>
            <a:ext cx="13473734" cy="8411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47"/>
              </a:lnSpc>
            </a:pPr>
            <a:r>
              <a:rPr lang="en-US" b="true" sz="6576" spc="-302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Building Generational Bridges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935588" y="6269504"/>
            <a:ext cx="10416825" cy="863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63"/>
              </a:lnSpc>
              <a:spcBef>
                <a:spcPct val="0"/>
              </a:spcBef>
            </a:pPr>
            <a:r>
              <a:rPr lang="en-US" sz="5045">
                <a:solidFill>
                  <a:srgbClr val="738063"/>
                </a:solidFill>
                <a:latin typeface="Alex Brush"/>
                <a:ea typeface="Alex Brush"/>
                <a:cs typeface="Alex Brush"/>
                <a:sym typeface="Alex Brush"/>
              </a:rPr>
              <a:t>Ministers Frankie &amp; Kori Merritt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3793280" y="7133279"/>
            <a:ext cx="10701439" cy="3153721"/>
            <a:chOff x="0" y="0"/>
            <a:chExt cx="14268586" cy="420496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5797382" y="0"/>
              <a:ext cx="2803307" cy="4204961"/>
            </a:xfrm>
            <a:custGeom>
              <a:avLst/>
              <a:gdLst/>
              <a:ahLst/>
              <a:cxnLst/>
              <a:rect r="r" b="b" t="t" l="l"/>
              <a:pathLst>
                <a:path h="4204961" w="2803307">
                  <a:moveTo>
                    <a:pt x="0" y="0"/>
                  </a:moveTo>
                  <a:lnTo>
                    <a:pt x="2803308" y="0"/>
                  </a:lnTo>
                  <a:lnTo>
                    <a:pt x="2803308" y="4204961"/>
                  </a:lnTo>
                  <a:lnTo>
                    <a:pt x="0" y="4204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0" y="1893413"/>
              <a:ext cx="14268586" cy="18341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434"/>
                </a:lnSpc>
              </a:pPr>
              <a:r>
                <a:rPr lang="en-US" b="true" sz="6354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3663"/>
                </a:lnSpc>
              </a:pPr>
              <a:r>
                <a:rPr lang="en-US" sz="3131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373858">
            <a:off x="-4124698" y="-3148492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89" y="0"/>
                </a:lnTo>
                <a:lnTo>
                  <a:pt x="9275189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99283">
            <a:off x="14787222" y="5252625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6" y="0"/>
                </a:lnTo>
                <a:lnTo>
                  <a:pt x="6509056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529155" y="8156406"/>
            <a:ext cx="7229690" cy="2130594"/>
            <a:chOff x="0" y="0"/>
            <a:chExt cx="9639586" cy="28407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053717" y="2216493"/>
            <a:ext cx="10180566" cy="5475548"/>
          </a:xfrm>
          <a:custGeom>
            <a:avLst/>
            <a:gdLst/>
            <a:ahLst/>
            <a:cxnLst/>
            <a:rect r="r" b="b" t="t" l="l"/>
            <a:pathLst>
              <a:path h="5475548" w="10180566">
                <a:moveTo>
                  <a:pt x="0" y="0"/>
                </a:moveTo>
                <a:lnTo>
                  <a:pt x="10180566" y="0"/>
                </a:lnTo>
                <a:lnTo>
                  <a:pt x="10180566" y="5475548"/>
                </a:lnTo>
                <a:lnTo>
                  <a:pt x="0" y="54755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7243" t="-33958" r="0" b="-8531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236252" y="7836291"/>
            <a:ext cx="126410" cy="1117731"/>
          </a:xfrm>
          <a:custGeom>
            <a:avLst/>
            <a:gdLst/>
            <a:ahLst/>
            <a:cxnLst/>
            <a:rect r="r" b="b" t="t" l="l"/>
            <a:pathLst>
              <a:path h="1117731" w="126410">
                <a:moveTo>
                  <a:pt x="0" y="0"/>
                </a:moveTo>
                <a:lnTo>
                  <a:pt x="126410" y="0"/>
                </a:lnTo>
                <a:lnTo>
                  <a:pt x="126410" y="1117731"/>
                </a:lnTo>
                <a:lnTo>
                  <a:pt x="0" y="11177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509043" y="516453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CLOSING CHALLENGE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Be the Bridge for the Next Generation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2286000" y="7570390"/>
            <a:ext cx="13716000" cy="1006412"/>
          </a:xfrm>
          <a:custGeom>
            <a:avLst/>
            <a:gdLst/>
            <a:ahLst/>
            <a:cxnLst/>
            <a:rect r="r" b="b" t="t" l="l"/>
            <a:pathLst>
              <a:path h="1006412" w="13716000">
                <a:moveTo>
                  <a:pt x="0" y="0"/>
                </a:moveTo>
                <a:lnTo>
                  <a:pt x="13716000" y="0"/>
                </a:lnTo>
                <a:lnTo>
                  <a:pt x="13716000" y="1006412"/>
                </a:lnTo>
                <a:lnTo>
                  <a:pt x="0" y="1006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828704" r="0" b="-434156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286000" y="7946185"/>
            <a:ext cx="13716000" cy="391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7"/>
              </a:lnSpc>
            </a:pPr>
            <a:r>
              <a:rPr lang="en-US" sz="3050" spc="-140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The legacy we leave begins with the choices we make today. 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373858">
            <a:off x="-3608895" y="-3396426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90" y="0"/>
                </a:lnTo>
                <a:lnTo>
                  <a:pt x="9275190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99283">
            <a:off x="12985951" y="5809355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6" y="0"/>
                </a:lnTo>
                <a:lnTo>
                  <a:pt x="6509056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496351" y="8156406"/>
            <a:ext cx="7229690" cy="2130594"/>
            <a:chOff x="0" y="0"/>
            <a:chExt cx="9639586" cy="28407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4324015" y="2925440"/>
            <a:ext cx="9639969" cy="4011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The Jordan wasn’t just water.  It was a boundary between the old and the promised.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God called His people to step forward in faith.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What boundaries is God calling your family to cross?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509043" y="502968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CROSSING THE JORDAN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Someone Must Step First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0" y="7362630"/>
            <a:ext cx="9590621" cy="1470245"/>
          </a:xfrm>
          <a:custGeom>
            <a:avLst/>
            <a:gdLst/>
            <a:ahLst/>
            <a:cxnLst/>
            <a:rect r="r" b="b" t="t" l="l"/>
            <a:pathLst>
              <a:path h="1470245" w="9590621">
                <a:moveTo>
                  <a:pt x="0" y="0"/>
                </a:moveTo>
                <a:lnTo>
                  <a:pt x="9590621" y="0"/>
                </a:lnTo>
                <a:lnTo>
                  <a:pt x="9590621" y="1470246"/>
                </a:lnTo>
                <a:lnTo>
                  <a:pt x="0" y="14702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43199" r="0" b="-209114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86901" y="7632176"/>
            <a:ext cx="8457099" cy="1115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7"/>
              </a:lnSpc>
            </a:pPr>
            <a:r>
              <a:rPr lang="en-US" sz="3050" spc="-140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“Arise, consecrate yourselves, for tomorrow the LORD will do amazing things among you.”</a:t>
            </a:r>
          </a:p>
          <a:p>
            <a:pPr algn="r">
              <a:lnSpc>
                <a:spcPts val="2897"/>
              </a:lnSpc>
            </a:pPr>
            <a:r>
              <a:rPr lang="en-US" sz="3050" i="true" spc="-140">
                <a:solidFill>
                  <a:srgbClr val="9F4D4D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Joshua 3:5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373858">
            <a:off x="-3994588" y="-3396426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90" y="0"/>
                </a:lnTo>
                <a:lnTo>
                  <a:pt x="9275190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99283">
            <a:off x="12796330" y="5289222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6" y="0"/>
                </a:lnTo>
                <a:lnTo>
                  <a:pt x="6509056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496351" y="8156406"/>
            <a:ext cx="7229690" cy="2130594"/>
            <a:chOff x="0" y="0"/>
            <a:chExt cx="9639586" cy="28407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0" y="5825643"/>
            <a:ext cx="5148986" cy="3432657"/>
          </a:xfrm>
          <a:custGeom>
            <a:avLst/>
            <a:gdLst/>
            <a:ahLst/>
            <a:cxnLst/>
            <a:rect r="r" b="b" t="t" l="l"/>
            <a:pathLst>
              <a:path h="3432657" w="5148986">
                <a:moveTo>
                  <a:pt x="0" y="0"/>
                </a:moveTo>
                <a:lnTo>
                  <a:pt x="5148986" y="0"/>
                </a:lnTo>
                <a:lnTo>
                  <a:pt x="5148986" y="3432657"/>
                </a:lnTo>
                <a:lnTo>
                  <a:pt x="0" y="34326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509043" y="445782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CONSECRATE YOURSELVES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Prepare Your Heart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42188" y="3031568"/>
            <a:ext cx="10603624" cy="2685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It’s a decision to focus on God and His purposes.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Preparation isn’t just physical, it’s spiritual.  Clean heart.  Clear mind.  Unified faith.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When we prepare together, God moves mightily.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373858">
            <a:off x="-4637595" y="-2175427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90" y="0"/>
                </a:lnTo>
                <a:lnTo>
                  <a:pt x="9275190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99283">
            <a:off x="13960990" y="6317922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6" y="0"/>
                </a:lnTo>
                <a:lnTo>
                  <a:pt x="6509056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496351" y="8156406"/>
            <a:ext cx="7229690" cy="2130594"/>
            <a:chOff x="0" y="0"/>
            <a:chExt cx="9639586" cy="28407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0" y="7305445"/>
            <a:ext cx="9590621" cy="1470245"/>
          </a:xfrm>
          <a:custGeom>
            <a:avLst/>
            <a:gdLst/>
            <a:ahLst/>
            <a:cxnLst/>
            <a:rect r="r" b="b" t="t" l="l"/>
            <a:pathLst>
              <a:path h="1470245" w="9590621">
                <a:moveTo>
                  <a:pt x="0" y="0"/>
                </a:moveTo>
                <a:lnTo>
                  <a:pt x="9590621" y="0"/>
                </a:lnTo>
                <a:lnTo>
                  <a:pt x="9590621" y="1470245"/>
                </a:lnTo>
                <a:lnTo>
                  <a:pt x="0" y="14702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43199" r="0" b="-20911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726040" y="3780966"/>
            <a:ext cx="5292219" cy="3528146"/>
          </a:xfrm>
          <a:custGeom>
            <a:avLst/>
            <a:gdLst/>
            <a:ahLst/>
            <a:cxnLst/>
            <a:rect r="r" b="b" t="t" l="l"/>
            <a:pathLst>
              <a:path h="3528146" w="5292219">
                <a:moveTo>
                  <a:pt x="0" y="0"/>
                </a:moveTo>
                <a:lnTo>
                  <a:pt x="5292219" y="0"/>
                </a:lnTo>
                <a:lnTo>
                  <a:pt x="5292219" y="3528146"/>
                </a:lnTo>
                <a:lnTo>
                  <a:pt x="0" y="35281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509043" y="445782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THE PRIESTS STEP INTO THE WATER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Faith Before the Miracle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123148" y="2754959"/>
            <a:ext cx="8041703" cy="3569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The priests didn’t wait for the water to stop.  They stepped in first.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Faith means moving when you can’t see the whole picture.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Our obedience is the </a:t>
            </a:r>
          </a:p>
          <a:p>
            <a:pPr algn="l">
              <a:lnSpc>
                <a:spcPts val="3573"/>
              </a:lnSpc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         trigger for God’s miracle.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94599" y="7516338"/>
            <a:ext cx="8457099" cy="1115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7"/>
              </a:lnSpc>
            </a:pPr>
            <a:r>
              <a:rPr lang="en-US" sz="3050" spc="-140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“And the priests who carried the ark of the covenant of the LORD stepped into the Jordan.”</a:t>
            </a:r>
          </a:p>
          <a:p>
            <a:pPr algn="r">
              <a:lnSpc>
                <a:spcPts val="2897"/>
              </a:lnSpc>
            </a:pPr>
            <a:r>
              <a:rPr lang="en-US" sz="3050" i="true" spc="-140">
                <a:solidFill>
                  <a:srgbClr val="9F4D4D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Joshua 3:15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373858">
            <a:off x="-3079214" y="-4137869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90" y="0"/>
                </a:lnTo>
                <a:lnTo>
                  <a:pt x="9275190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99283">
            <a:off x="13221205" y="5252625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6" y="0"/>
                </a:lnTo>
                <a:lnTo>
                  <a:pt x="6509056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529155" y="8156406"/>
            <a:ext cx="7229690" cy="2130594"/>
            <a:chOff x="0" y="0"/>
            <a:chExt cx="9639586" cy="28407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0" y="6159401"/>
            <a:ext cx="6106187" cy="4070791"/>
          </a:xfrm>
          <a:custGeom>
            <a:avLst/>
            <a:gdLst/>
            <a:ahLst/>
            <a:cxnLst/>
            <a:rect r="r" b="b" t="t" l="l"/>
            <a:pathLst>
              <a:path h="4070791" w="6106187">
                <a:moveTo>
                  <a:pt x="0" y="0"/>
                </a:moveTo>
                <a:lnTo>
                  <a:pt x="6106187" y="0"/>
                </a:lnTo>
                <a:lnTo>
                  <a:pt x="6106187" y="4070791"/>
                </a:lnTo>
                <a:lnTo>
                  <a:pt x="0" y="40707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509043" y="464868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THE TWELVE STONES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Build Memorials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42188" y="2598894"/>
            <a:ext cx="10603624" cy="3127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God told Joshua to set up stones as a memorial.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Memorials help future generations remember God’s faithfulness.</a:t>
            </a:r>
          </a:p>
          <a:p>
            <a:pPr algn="l">
              <a:lnSpc>
                <a:spcPts val="3573"/>
              </a:lnSpc>
            </a:pPr>
          </a:p>
          <a:p>
            <a:pPr algn="l" marL="812062" indent="-406031" lvl="1">
              <a:lnSpc>
                <a:spcPts val="3573"/>
              </a:lnSpc>
              <a:buFont typeface="Arial"/>
              <a:buChar char="•"/>
            </a:pPr>
            <a:r>
              <a:rPr lang="en-US" b="true" sz="3761" spc="-173">
                <a:solidFill>
                  <a:srgbClr val="000000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What memorials of God’s faithfulness will your family build?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529155" y="8156406"/>
            <a:ext cx="7229690" cy="2130594"/>
            <a:chOff x="0" y="0"/>
            <a:chExt cx="9639586" cy="28407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541059" y="3510055"/>
            <a:ext cx="229237" cy="526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81"/>
              </a:lnSpc>
            </a:pPr>
            <a:r>
              <a:rPr lang="en-US" b="true" sz="3058">
                <a:solidFill>
                  <a:srgbClr val="F4E9D9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4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5042328" y="3298107"/>
            <a:ext cx="8203344" cy="4376361"/>
            <a:chOff x="0" y="0"/>
            <a:chExt cx="10937792" cy="583514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914022" y="0"/>
              <a:ext cx="929255" cy="1203462"/>
            </a:xfrm>
            <a:custGeom>
              <a:avLst/>
              <a:gdLst/>
              <a:ahLst/>
              <a:cxnLst/>
              <a:rect r="r" b="b" t="t" l="l"/>
              <a:pathLst>
                <a:path h="1203462" w="929255">
                  <a:moveTo>
                    <a:pt x="0" y="0"/>
                  </a:moveTo>
                  <a:lnTo>
                    <a:pt x="929255" y="0"/>
                  </a:lnTo>
                  <a:lnTo>
                    <a:pt x="929255" y="1203462"/>
                  </a:lnTo>
                  <a:lnTo>
                    <a:pt x="0" y="12034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1290720" y="264690"/>
              <a:ext cx="254707" cy="67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81"/>
                </a:lnSpc>
              </a:pPr>
              <a:r>
                <a:rPr lang="en-US" b="true" sz="3058">
                  <a:solidFill>
                    <a:srgbClr val="F4E9D9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1</a:t>
              </a:r>
            </a:p>
          </p:txBody>
        </p:sp>
        <p:sp>
          <p:nvSpPr>
            <p:cNvPr name="Freeform 9" id="9"/>
            <p:cNvSpPr/>
            <p:nvPr/>
          </p:nvSpPr>
          <p:spPr>
            <a:xfrm flipH="false" flipV="false" rot="0">
              <a:off x="4859548" y="0"/>
              <a:ext cx="1218696" cy="1203462"/>
            </a:xfrm>
            <a:custGeom>
              <a:avLst/>
              <a:gdLst/>
              <a:ahLst/>
              <a:cxnLst/>
              <a:rect r="r" b="b" t="t" l="l"/>
              <a:pathLst>
                <a:path h="1203462" w="1218696">
                  <a:moveTo>
                    <a:pt x="0" y="0"/>
                  </a:moveTo>
                  <a:lnTo>
                    <a:pt x="1218696" y="0"/>
                  </a:lnTo>
                  <a:lnTo>
                    <a:pt x="1218696" y="1203462"/>
                  </a:lnTo>
                  <a:lnTo>
                    <a:pt x="0" y="12034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8805075" y="0"/>
              <a:ext cx="1218696" cy="1203462"/>
            </a:xfrm>
            <a:custGeom>
              <a:avLst/>
              <a:gdLst/>
              <a:ahLst/>
              <a:cxnLst/>
              <a:rect r="r" b="b" t="t" l="l"/>
              <a:pathLst>
                <a:path h="1203462" w="1218696">
                  <a:moveTo>
                    <a:pt x="0" y="0"/>
                  </a:moveTo>
                  <a:lnTo>
                    <a:pt x="1218696" y="0"/>
                  </a:lnTo>
                  <a:lnTo>
                    <a:pt x="1218696" y="1203462"/>
                  </a:lnTo>
                  <a:lnTo>
                    <a:pt x="0" y="12034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289440"/>
              <a:ext cx="3046739" cy="3305712"/>
            </a:xfrm>
            <a:custGeom>
              <a:avLst/>
              <a:gdLst/>
              <a:ahLst/>
              <a:cxnLst/>
              <a:rect r="r" b="b" t="t" l="l"/>
              <a:pathLst>
                <a:path h="3305712" w="3046739">
                  <a:moveTo>
                    <a:pt x="0" y="0"/>
                  </a:moveTo>
                  <a:lnTo>
                    <a:pt x="3046739" y="0"/>
                  </a:lnTo>
                  <a:lnTo>
                    <a:pt x="3046739" y="3305712"/>
                  </a:lnTo>
                  <a:lnTo>
                    <a:pt x="0" y="330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04674" y="1188228"/>
              <a:ext cx="2147951" cy="1508136"/>
            </a:xfrm>
            <a:custGeom>
              <a:avLst/>
              <a:gdLst/>
              <a:ahLst/>
              <a:cxnLst/>
              <a:rect r="r" b="b" t="t" l="l"/>
              <a:pathLst>
                <a:path h="1508136" w="2147951">
                  <a:moveTo>
                    <a:pt x="0" y="0"/>
                  </a:moveTo>
                  <a:lnTo>
                    <a:pt x="2147951" y="0"/>
                  </a:lnTo>
                  <a:lnTo>
                    <a:pt x="2147951" y="1508136"/>
                  </a:lnTo>
                  <a:lnTo>
                    <a:pt x="0" y="1508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170008" y="3542421"/>
              <a:ext cx="2699898" cy="9612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51"/>
                </a:lnSpc>
              </a:pPr>
              <a:r>
                <a:rPr lang="en-US" b="true" sz="2548">
                  <a:solidFill>
                    <a:srgbClr val="2E382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HOLD</a:t>
              </a:r>
            </a:p>
            <a:p>
              <a:pPr algn="ctr">
                <a:lnSpc>
                  <a:spcPts val="2751"/>
                </a:lnSpc>
              </a:pPr>
              <a:r>
                <a:rPr lang="en-US" b="true" sz="2548">
                  <a:solidFill>
                    <a:srgbClr val="2E382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YOUR STONE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450186" y="4578062"/>
              <a:ext cx="2190483" cy="12570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46"/>
                </a:lnSpc>
              </a:pPr>
              <a:r>
                <a:rPr lang="en-US" sz="1697">
                  <a:solidFill>
                    <a:srgbClr val="2E3828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Read the verse</a:t>
              </a:r>
            </a:p>
            <a:p>
              <a:pPr algn="ctr">
                <a:lnSpc>
                  <a:spcPts val="2546"/>
                </a:lnSpc>
              </a:pPr>
              <a:r>
                <a:rPr lang="en-US" sz="1697">
                  <a:solidFill>
                    <a:srgbClr val="2E3828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and let it speak</a:t>
              </a:r>
            </a:p>
            <a:p>
              <a:pPr algn="ctr">
                <a:lnSpc>
                  <a:spcPts val="2546"/>
                </a:lnSpc>
              </a:pPr>
              <a:r>
                <a:rPr lang="en-US" sz="1697">
                  <a:solidFill>
                    <a:srgbClr val="2E3828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to your heart.</a:t>
              </a:r>
            </a:p>
          </p:txBody>
        </p:sp>
        <p:sp>
          <p:nvSpPr>
            <p:cNvPr name="Freeform 15" id="15"/>
            <p:cNvSpPr/>
            <p:nvPr/>
          </p:nvSpPr>
          <p:spPr>
            <a:xfrm flipH="false" flipV="false" rot="0">
              <a:off x="3945527" y="289440"/>
              <a:ext cx="3046739" cy="3305712"/>
            </a:xfrm>
            <a:custGeom>
              <a:avLst/>
              <a:gdLst/>
              <a:ahLst/>
              <a:cxnLst/>
              <a:rect r="r" b="b" t="t" l="l"/>
              <a:pathLst>
                <a:path h="3305712" w="3046739">
                  <a:moveTo>
                    <a:pt x="0" y="0"/>
                  </a:moveTo>
                  <a:lnTo>
                    <a:pt x="3046739" y="0"/>
                  </a:lnTo>
                  <a:lnTo>
                    <a:pt x="3046739" y="3305712"/>
                  </a:lnTo>
                  <a:lnTo>
                    <a:pt x="0" y="330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554875" y="1188228"/>
              <a:ext cx="1828043" cy="1812810"/>
            </a:xfrm>
            <a:custGeom>
              <a:avLst/>
              <a:gdLst/>
              <a:ahLst/>
              <a:cxnLst/>
              <a:rect r="r" b="b" t="t" l="l"/>
              <a:pathLst>
                <a:path h="1812810" w="1828043">
                  <a:moveTo>
                    <a:pt x="0" y="0"/>
                  </a:moveTo>
                  <a:lnTo>
                    <a:pt x="1828043" y="0"/>
                  </a:lnTo>
                  <a:lnTo>
                    <a:pt x="1828043" y="1812810"/>
                  </a:lnTo>
                  <a:lnTo>
                    <a:pt x="0" y="1812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4296267" y="3526324"/>
              <a:ext cx="2343308" cy="962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43"/>
                </a:lnSpc>
              </a:pPr>
              <a:r>
                <a:rPr lang="en-US" b="true" sz="2633">
                  <a:solidFill>
                    <a:srgbClr val="2E382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TALK</a:t>
              </a:r>
            </a:p>
            <a:p>
              <a:pPr algn="ctr">
                <a:lnSpc>
                  <a:spcPts val="2843"/>
                </a:lnSpc>
              </a:pPr>
              <a:r>
                <a:rPr lang="en-US" b="true" sz="2633">
                  <a:solidFill>
                    <a:srgbClr val="2E382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TOGETHER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4016089" y="4578062"/>
              <a:ext cx="2954605" cy="12570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46"/>
                </a:lnSpc>
              </a:pPr>
              <a:r>
                <a:rPr lang="en-US" sz="1697">
                  <a:solidFill>
                    <a:srgbClr val="2E3828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Share what the verse means to you and your family.</a:t>
              </a:r>
            </a:p>
          </p:txBody>
        </p:sp>
        <p:sp>
          <p:nvSpPr>
            <p:cNvPr name="Freeform 19" id="19"/>
            <p:cNvSpPr/>
            <p:nvPr/>
          </p:nvSpPr>
          <p:spPr>
            <a:xfrm flipH="false" flipV="false" rot="0">
              <a:off x="7891054" y="289440"/>
              <a:ext cx="3046739" cy="3305712"/>
            </a:xfrm>
            <a:custGeom>
              <a:avLst/>
              <a:gdLst/>
              <a:ahLst/>
              <a:cxnLst/>
              <a:rect r="r" b="b" t="t" l="l"/>
              <a:pathLst>
                <a:path h="3305712" w="3046739">
                  <a:moveTo>
                    <a:pt x="0" y="0"/>
                  </a:moveTo>
                  <a:lnTo>
                    <a:pt x="3046738" y="0"/>
                  </a:lnTo>
                  <a:lnTo>
                    <a:pt x="3046738" y="3305712"/>
                  </a:lnTo>
                  <a:lnTo>
                    <a:pt x="0" y="330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8500401" y="898788"/>
              <a:ext cx="1828043" cy="2102250"/>
            </a:xfrm>
            <a:custGeom>
              <a:avLst/>
              <a:gdLst/>
              <a:ahLst/>
              <a:cxnLst/>
              <a:rect r="r" b="b" t="t" l="l"/>
              <a:pathLst>
                <a:path h="2102250" w="1828043">
                  <a:moveTo>
                    <a:pt x="0" y="0"/>
                  </a:moveTo>
                  <a:lnTo>
                    <a:pt x="1828044" y="0"/>
                  </a:lnTo>
                  <a:lnTo>
                    <a:pt x="1828044" y="2102250"/>
                  </a:lnTo>
                  <a:lnTo>
                    <a:pt x="0" y="2102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8269702" y="3526324"/>
              <a:ext cx="2343308" cy="962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43"/>
                </a:lnSpc>
              </a:pPr>
              <a:r>
                <a:rPr lang="en-US" b="true" sz="2633">
                  <a:solidFill>
                    <a:srgbClr val="2E382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PRAY</a:t>
              </a:r>
            </a:p>
            <a:p>
              <a:pPr algn="ctr">
                <a:lnSpc>
                  <a:spcPts val="2843"/>
                </a:lnSpc>
              </a:pPr>
              <a:r>
                <a:rPr lang="en-US" b="true" sz="2633">
                  <a:solidFill>
                    <a:srgbClr val="2E382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TOGETHER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8049789" y="4578062"/>
              <a:ext cx="2729269" cy="12504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46"/>
                </a:lnSpc>
              </a:pPr>
              <a:r>
                <a:rPr lang="en-US" sz="1697">
                  <a:solidFill>
                    <a:srgbClr val="2E3828"/>
                  </a:solidFill>
                  <a:latin typeface="Inria Serif"/>
                  <a:ea typeface="Inria Serif"/>
                  <a:cs typeface="Inria Serif"/>
                  <a:sym typeface="Inria Serif"/>
                </a:rPr>
                <a:t>Ask God to write His truth on your hearts as a family,</a:t>
              </a:r>
            </a:p>
          </p:txBody>
        </p:sp>
        <p:sp>
          <p:nvSpPr>
            <p:cNvPr name="Freeform 23" id="23"/>
            <p:cNvSpPr/>
            <p:nvPr/>
          </p:nvSpPr>
          <p:spPr>
            <a:xfrm flipH="false" flipV="false" rot="0">
              <a:off x="3031505" y="1782342"/>
              <a:ext cx="929255" cy="624581"/>
            </a:xfrm>
            <a:custGeom>
              <a:avLst/>
              <a:gdLst/>
              <a:ahLst/>
              <a:cxnLst/>
              <a:rect r="r" b="b" t="t" l="l"/>
              <a:pathLst>
                <a:path h="624581" w="929255">
                  <a:moveTo>
                    <a:pt x="0" y="0"/>
                  </a:moveTo>
                  <a:lnTo>
                    <a:pt x="929255" y="0"/>
                  </a:lnTo>
                  <a:lnTo>
                    <a:pt x="929255" y="624582"/>
                  </a:lnTo>
                  <a:lnTo>
                    <a:pt x="0" y="6245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977032" y="1782342"/>
              <a:ext cx="929255" cy="624581"/>
            </a:xfrm>
            <a:custGeom>
              <a:avLst/>
              <a:gdLst/>
              <a:ahLst/>
              <a:cxnLst/>
              <a:rect r="r" b="b" t="t" l="l"/>
              <a:pathLst>
                <a:path h="624581" w="929255">
                  <a:moveTo>
                    <a:pt x="0" y="0"/>
                  </a:moveTo>
                  <a:lnTo>
                    <a:pt x="929255" y="0"/>
                  </a:lnTo>
                  <a:lnTo>
                    <a:pt x="929255" y="624582"/>
                  </a:lnTo>
                  <a:lnTo>
                    <a:pt x="0" y="6245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 rot="0">
              <a:off x="5340568" y="264690"/>
              <a:ext cx="305649" cy="67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81"/>
                </a:lnSpc>
              </a:pPr>
              <a:r>
                <a:rPr lang="en-US" b="true" sz="3058">
                  <a:solidFill>
                    <a:srgbClr val="F4E9D9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2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9288532" y="264690"/>
              <a:ext cx="305649" cy="679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81"/>
                </a:lnSpc>
              </a:pPr>
              <a:r>
                <a:rPr lang="en-US" b="true" sz="3058">
                  <a:solidFill>
                    <a:srgbClr val="F4E9D9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3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3764707" y="436257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INTERACTIVE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Scripture Stone Activity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842188" y="2783835"/>
            <a:ext cx="10603624" cy="4756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3"/>
              </a:lnSpc>
            </a:pPr>
            <a:r>
              <a:rPr lang="en-US" sz="3761" spc="-173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A simple way to build Generational Faith: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-2405520">
            <a:off x="13517539" y="-512305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90" y="0"/>
                </a:lnTo>
                <a:lnTo>
                  <a:pt x="9275190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21999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77160" y="102200"/>
            <a:ext cx="4020691" cy="2680461"/>
          </a:xfrm>
          <a:custGeom>
            <a:avLst/>
            <a:gdLst/>
            <a:ahLst/>
            <a:cxnLst/>
            <a:rect r="r" b="b" t="t" l="l"/>
            <a:pathLst>
              <a:path h="2680461" w="4020691">
                <a:moveTo>
                  <a:pt x="0" y="0"/>
                </a:moveTo>
                <a:lnTo>
                  <a:pt x="4020692" y="0"/>
                </a:lnTo>
                <a:lnTo>
                  <a:pt x="4020692" y="2680461"/>
                </a:lnTo>
                <a:lnTo>
                  <a:pt x="0" y="268046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6818756" y="8243735"/>
            <a:ext cx="10521844" cy="391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7"/>
              </a:lnSpc>
            </a:pPr>
            <a:r>
              <a:rPr lang="en-US" b="true" sz="3050" i="true" spc="-140">
                <a:solidFill>
                  <a:srgbClr val="9F4D4D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May this become a conversation, not just a decoration... 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7247381" y="7988793"/>
            <a:ext cx="11052387" cy="823691"/>
          </a:xfrm>
          <a:custGeom>
            <a:avLst/>
            <a:gdLst/>
            <a:ahLst/>
            <a:cxnLst/>
            <a:rect r="r" b="b" t="t" l="l"/>
            <a:pathLst>
              <a:path h="823691" w="11052387">
                <a:moveTo>
                  <a:pt x="0" y="0"/>
                </a:moveTo>
                <a:lnTo>
                  <a:pt x="11052387" y="0"/>
                </a:lnTo>
                <a:lnTo>
                  <a:pt x="11052387" y="823691"/>
                </a:lnTo>
                <a:lnTo>
                  <a:pt x="0" y="82369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804041" r="0" b="-437769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1433160">
            <a:off x="-1511011" y="6464165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6" y="0"/>
                </a:lnTo>
                <a:lnTo>
                  <a:pt x="6509056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21999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373858">
            <a:off x="-3868346" y="-2022856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90" y="0"/>
                </a:lnTo>
                <a:lnTo>
                  <a:pt x="9275190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299283">
            <a:off x="14571794" y="5853167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7" y="0"/>
                </a:lnTo>
                <a:lnTo>
                  <a:pt x="6509057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529155" y="8156406"/>
            <a:ext cx="7229690" cy="2130594"/>
            <a:chOff x="0" y="0"/>
            <a:chExt cx="9639586" cy="28407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3814811" y="3348576"/>
            <a:ext cx="10658378" cy="3589848"/>
          </a:xfrm>
          <a:custGeom>
            <a:avLst/>
            <a:gdLst/>
            <a:ahLst/>
            <a:cxnLst/>
            <a:rect r="r" b="b" t="t" l="l"/>
            <a:pathLst>
              <a:path h="3589848" w="10658378">
                <a:moveTo>
                  <a:pt x="0" y="0"/>
                </a:moveTo>
                <a:lnTo>
                  <a:pt x="10658378" y="0"/>
                </a:lnTo>
                <a:lnTo>
                  <a:pt x="10658378" y="3589848"/>
                </a:lnTo>
                <a:lnTo>
                  <a:pt x="0" y="35898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496" t="-79701" r="-12727" b="-29544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509043" y="464868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FAMILY DISCUSSION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Questions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96351" y="8156406"/>
            <a:ext cx="7229690" cy="2130594"/>
            <a:chOff x="0" y="0"/>
            <a:chExt cx="9639586" cy="28407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true" flipV="false" rot="0">
            <a:off x="0" y="5872941"/>
            <a:ext cx="3208844" cy="4566930"/>
          </a:xfrm>
          <a:custGeom>
            <a:avLst/>
            <a:gdLst/>
            <a:ahLst/>
            <a:cxnLst/>
            <a:rect r="r" b="b" t="t" l="l"/>
            <a:pathLst>
              <a:path h="4566930" w="3208844">
                <a:moveTo>
                  <a:pt x="3208844" y="0"/>
                </a:moveTo>
                <a:lnTo>
                  <a:pt x="0" y="0"/>
                </a:lnTo>
                <a:lnTo>
                  <a:pt x="0" y="4566930"/>
                </a:lnTo>
                <a:lnTo>
                  <a:pt x="3208844" y="4566930"/>
                </a:lnTo>
                <a:lnTo>
                  <a:pt x="3208844" y="0"/>
                </a:lnTo>
                <a:close/>
              </a:path>
            </a:pathLst>
          </a:custGeom>
          <a:blipFill>
            <a:blip r:embed="rId3"/>
            <a:stretch>
              <a:fillRect l="-9395" t="0" r="-9395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299283">
            <a:off x="13391613" y="4890309"/>
            <a:ext cx="6509056" cy="7938156"/>
          </a:xfrm>
          <a:custGeom>
            <a:avLst/>
            <a:gdLst/>
            <a:ahLst/>
            <a:cxnLst/>
            <a:rect r="r" b="b" t="t" l="l"/>
            <a:pathLst>
              <a:path h="7938156" w="6509056">
                <a:moveTo>
                  <a:pt x="0" y="0"/>
                </a:moveTo>
                <a:lnTo>
                  <a:pt x="6509056" y="0"/>
                </a:lnTo>
                <a:lnTo>
                  <a:pt x="6509056" y="7938156"/>
                </a:lnTo>
                <a:lnTo>
                  <a:pt x="0" y="79381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618997" y="2432817"/>
            <a:ext cx="9050005" cy="4664313"/>
            <a:chOff x="0" y="0"/>
            <a:chExt cx="12066674" cy="621908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275181"/>
              <a:ext cx="5214674" cy="5943903"/>
            </a:xfrm>
            <a:custGeom>
              <a:avLst/>
              <a:gdLst/>
              <a:ahLst/>
              <a:cxnLst/>
              <a:rect r="r" b="b" t="t" l="l"/>
              <a:pathLst>
                <a:path h="5943903" w="5214674">
                  <a:moveTo>
                    <a:pt x="0" y="0"/>
                  </a:moveTo>
                  <a:lnTo>
                    <a:pt x="5214674" y="0"/>
                  </a:lnTo>
                  <a:lnTo>
                    <a:pt x="5214674" y="5943903"/>
                  </a:lnTo>
                  <a:lnTo>
                    <a:pt x="0" y="5943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912506" y="0"/>
              <a:ext cx="1389663" cy="1100723"/>
            </a:xfrm>
            <a:custGeom>
              <a:avLst/>
              <a:gdLst/>
              <a:ahLst/>
              <a:cxnLst/>
              <a:rect r="r" b="b" t="t" l="l"/>
              <a:pathLst>
                <a:path h="1100723" w="1389663">
                  <a:moveTo>
                    <a:pt x="0" y="0"/>
                  </a:moveTo>
                  <a:lnTo>
                    <a:pt x="1389662" y="0"/>
                  </a:lnTo>
                  <a:lnTo>
                    <a:pt x="1389662" y="1100723"/>
                  </a:lnTo>
                  <a:lnTo>
                    <a:pt x="0" y="1100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187687" y="0"/>
              <a:ext cx="839301" cy="1100723"/>
            </a:xfrm>
            <a:custGeom>
              <a:avLst/>
              <a:gdLst/>
              <a:ahLst/>
              <a:cxnLst/>
              <a:rect r="r" b="b" t="t" l="l"/>
              <a:pathLst>
                <a:path h="1100723" w="839301">
                  <a:moveTo>
                    <a:pt x="0" y="0"/>
                  </a:moveTo>
                  <a:lnTo>
                    <a:pt x="839301" y="0"/>
                  </a:lnTo>
                  <a:lnTo>
                    <a:pt x="839301" y="1100723"/>
                  </a:lnTo>
                  <a:lnTo>
                    <a:pt x="0" y="1100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571165" y="1273652"/>
              <a:ext cx="4117914" cy="4035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3"/>
                </a:lnSpc>
              </a:pPr>
              <a:r>
                <a:rPr lang="en-US" b="true" sz="1802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THEY COULD REMEMBER</a:t>
              </a:r>
            </a:p>
          </p:txBody>
        </p:sp>
        <p:sp>
          <p:nvSpPr>
            <p:cNvPr name="Freeform 12" id="12"/>
            <p:cNvSpPr/>
            <p:nvPr/>
          </p:nvSpPr>
          <p:spPr>
            <a:xfrm flipH="false" flipV="false" rot="0">
              <a:off x="550361" y="1623566"/>
              <a:ext cx="4113952" cy="288940"/>
            </a:xfrm>
            <a:custGeom>
              <a:avLst/>
              <a:gdLst/>
              <a:ahLst/>
              <a:cxnLst/>
              <a:rect r="r" b="b" t="t" l="l"/>
              <a:pathLst>
                <a:path h="288940" w="4113952">
                  <a:moveTo>
                    <a:pt x="0" y="0"/>
                  </a:moveTo>
                  <a:lnTo>
                    <a:pt x="4113952" y="0"/>
                  </a:lnTo>
                  <a:lnTo>
                    <a:pt x="4113952" y="288940"/>
                  </a:lnTo>
                  <a:lnTo>
                    <a:pt x="0" y="2889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25542" y="1898747"/>
              <a:ext cx="825542" cy="1086964"/>
            </a:xfrm>
            <a:custGeom>
              <a:avLst/>
              <a:gdLst/>
              <a:ahLst/>
              <a:cxnLst/>
              <a:rect r="r" b="b" t="t" l="l"/>
              <a:pathLst>
                <a:path h="1086964" w="825542">
                  <a:moveTo>
                    <a:pt x="0" y="0"/>
                  </a:moveTo>
                  <a:lnTo>
                    <a:pt x="825542" y="0"/>
                  </a:lnTo>
                  <a:lnTo>
                    <a:pt x="825542" y="1086964"/>
                  </a:lnTo>
                  <a:lnTo>
                    <a:pt x="0" y="10869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2135512" y="2245346"/>
              <a:ext cx="851189" cy="4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76"/>
                </a:lnSpc>
              </a:pPr>
              <a:r>
                <a:rPr lang="en-US" sz="1840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FEAR</a:t>
              </a:r>
            </a:p>
          </p:txBody>
        </p:sp>
        <p:sp>
          <p:nvSpPr>
            <p:cNvPr name="Freeform 15" id="15"/>
            <p:cNvSpPr/>
            <p:nvPr/>
          </p:nvSpPr>
          <p:spPr>
            <a:xfrm flipH="false" flipV="false" rot="0">
              <a:off x="825542" y="2971952"/>
              <a:ext cx="825542" cy="825542"/>
            </a:xfrm>
            <a:custGeom>
              <a:avLst/>
              <a:gdLst/>
              <a:ahLst/>
              <a:cxnLst/>
              <a:rect r="r" b="b" t="t" l="l"/>
              <a:pathLst>
                <a:path h="825542" w="825542">
                  <a:moveTo>
                    <a:pt x="0" y="0"/>
                  </a:moveTo>
                  <a:lnTo>
                    <a:pt x="825542" y="0"/>
                  </a:lnTo>
                  <a:lnTo>
                    <a:pt x="825542" y="825542"/>
                  </a:lnTo>
                  <a:lnTo>
                    <a:pt x="0" y="825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135512" y="3189845"/>
              <a:ext cx="1173260" cy="4035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3"/>
                </a:lnSpc>
              </a:pPr>
              <a:r>
                <a:rPr lang="en-US" sz="1802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ANGER</a:t>
              </a:r>
            </a:p>
          </p:txBody>
        </p:sp>
        <p:sp>
          <p:nvSpPr>
            <p:cNvPr name="Freeform 17" id="17"/>
            <p:cNvSpPr/>
            <p:nvPr/>
          </p:nvSpPr>
          <p:spPr>
            <a:xfrm flipH="false" flipV="false" rot="0">
              <a:off x="825542" y="3783735"/>
              <a:ext cx="825542" cy="1086964"/>
            </a:xfrm>
            <a:custGeom>
              <a:avLst/>
              <a:gdLst/>
              <a:ahLst/>
              <a:cxnLst/>
              <a:rect r="r" b="b" t="t" l="l"/>
              <a:pathLst>
                <a:path h="1086964" w="825542">
                  <a:moveTo>
                    <a:pt x="0" y="0"/>
                  </a:moveTo>
                  <a:lnTo>
                    <a:pt x="825542" y="0"/>
                  </a:lnTo>
                  <a:lnTo>
                    <a:pt x="825542" y="1086963"/>
                  </a:lnTo>
                  <a:lnTo>
                    <a:pt x="0" y="1086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2135512" y="4122047"/>
              <a:ext cx="1380306" cy="4035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3"/>
                </a:lnSpc>
              </a:pPr>
              <a:r>
                <a:rPr lang="en-US" sz="1802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SILENCE</a:t>
              </a:r>
            </a:p>
          </p:txBody>
        </p:sp>
        <p:sp>
          <p:nvSpPr>
            <p:cNvPr name="Freeform 19" id="19"/>
            <p:cNvSpPr/>
            <p:nvPr/>
          </p:nvSpPr>
          <p:spPr>
            <a:xfrm flipH="false" flipV="false" rot="0">
              <a:off x="825542" y="4856939"/>
              <a:ext cx="825542" cy="825542"/>
            </a:xfrm>
            <a:custGeom>
              <a:avLst/>
              <a:gdLst/>
              <a:ahLst/>
              <a:cxnLst/>
              <a:rect r="r" b="b" t="t" l="l"/>
              <a:pathLst>
                <a:path h="825542" w="825542">
                  <a:moveTo>
                    <a:pt x="0" y="0"/>
                  </a:moveTo>
                  <a:lnTo>
                    <a:pt x="825542" y="0"/>
                  </a:lnTo>
                  <a:lnTo>
                    <a:pt x="825542" y="825543"/>
                  </a:lnTo>
                  <a:lnTo>
                    <a:pt x="0" y="825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135512" y="5029005"/>
              <a:ext cx="2024449" cy="4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76"/>
                </a:lnSpc>
              </a:pPr>
              <a:r>
                <a:rPr lang="en-US" sz="1840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BITTERNESS</a:t>
              </a:r>
            </a:p>
          </p:txBody>
        </p:sp>
        <p:sp>
          <p:nvSpPr>
            <p:cNvPr name="Freeform 21" id="21"/>
            <p:cNvSpPr/>
            <p:nvPr/>
          </p:nvSpPr>
          <p:spPr>
            <a:xfrm flipH="false" flipV="false" rot="0">
              <a:off x="4375373" y="3247132"/>
              <a:ext cx="3026988" cy="275181"/>
            </a:xfrm>
            <a:custGeom>
              <a:avLst/>
              <a:gdLst/>
              <a:ahLst/>
              <a:cxnLst/>
              <a:rect r="r" b="b" t="t" l="l"/>
              <a:pathLst>
                <a:path h="275181" w="3026988">
                  <a:moveTo>
                    <a:pt x="0" y="0"/>
                  </a:moveTo>
                  <a:lnTo>
                    <a:pt x="3026988" y="0"/>
                  </a:lnTo>
                  <a:lnTo>
                    <a:pt x="3026988" y="275181"/>
                  </a:lnTo>
                  <a:lnTo>
                    <a:pt x="0" y="2751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5200915" y="2696771"/>
              <a:ext cx="1389663" cy="1362144"/>
            </a:xfrm>
            <a:custGeom>
              <a:avLst/>
              <a:gdLst/>
              <a:ahLst/>
              <a:cxnLst/>
              <a:rect r="r" b="b" t="t" l="l"/>
              <a:pathLst>
                <a:path h="1362144" w="1389663">
                  <a:moveTo>
                    <a:pt x="0" y="0"/>
                  </a:moveTo>
                  <a:lnTo>
                    <a:pt x="1389663" y="0"/>
                  </a:lnTo>
                  <a:lnTo>
                    <a:pt x="1389663" y="1362144"/>
                  </a:lnTo>
                  <a:lnTo>
                    <a:pt x="0" y="136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0" t="0" r="0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5632289" y="3161667"/>
              <a:ext cx="713158" cy="5410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90"/>
                </a:lnSpc>
              </a:pPr>
              <a:r>
                <a:rPr lang="en-US" b="true" sz="2493">
                  <a:solidFill>
                    <a:srgbClr val="F8F0E6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OR</a:t>
              </a:r>
            </a:p>
          </p:txBody>
        </p:sp>
        <p:sp>
          <p:nvSpPr>
            <p:cNvPr name="Freeform 24" id="24"/>
            <p:cNvSpPr/>
            <p:nvPr/>
          </p:nvSpPr>
          <p:spPr>
            <a:xfrm flipH="false" flipV="false" rot="0">
              <a:off x="6576819" y="275181"/>
              <a:ext cx="5489855" cy="5943903"/>
            </a:xfrm>
            <a:custGeom>
              <a:avLst/>
              <a:gdLst/>
              <a:ahLst/>
              <a:cxnLst/>
              <a:rect r="r" b="b" t="t" l="l"/>
              <a:pathLst>
                <a:path h="5943903" w="5489855">
                  <a:moveTo>
                    <a:pt x="0" y="0"/>
                  </a:moveTo>
                  <a:lnTo>
                    <a:pt x="5489855" y="0"/>
                  </a:lnTo>
                  <a:lnTo>
                    <a:pt x="5489855" y="5943903"/>
                  </a:lnTo>
                  <a:lnTo>
                    <a:pt x="0" y="5943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8764505" y="0"/>
              <a:ext cx="1375904" cy="1100723"/>
            </a:xfrm>
            <a:custGeom>
              <a:avLst/>
              <a:gdLst/>
              <a:ahLst/>
              <a:cxnLst/>
              <a:rect r="r" b="b" t="t" l="l"/>
              <a:pathLst>
                <a:path h="1100723" w="1375904">
                  <a:moveTo>
                    <a:pt x="0" y="0"/>
                  </a:moveTo>
                  <a:lnTo>
                    <a:pt x="1375904" y="0"/>
                  </a:lnTo>
                  <a:lnTo>
                    <a:pt x="1375904" y="1100723"/>
                  </a:lnTo>
                  <a:lnTo>
                    <a:pt x="0" y="1100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9039686" y="0"/>
              <a:ext cx="825542" cy="1100723"/>
            </a:xfrm>
            <a:custGeom>
              <a:avLst/>
              <a:gdLst/>
              <a:ahLst/>
              <a:cxnLst/>
              <a:rect r="r" b="b" t="t" l="l"/>
              <a:pathLst>
                <a:path h="1100723" w="825542">
                  <a:moveTo>
                    <a:pt x="0" y="0"/>
                  </a:moveTo>
                  <a:lnTo>
                    <a:pt x="825542" y="0"/>
                  </a:lnTo>
                  <a:lnTo>
                    <a:pt x="825542" y="1100723"/>
                  </a:lnTo>
                  <a:lnTo>
                    <a:pt x="0" y="1100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 rot="0">
              <a:off x="7380677" y="1273652"/>
              <a:ext cx="4117914" cy="4035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3"/>
                </a:lnSpc>
              </a:pPr>
              <a:r>
                <a:rPr lang="en-US" b="true" sz="1802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THEY COULD REMEMBER</a:t>
              </a:r>
            </a:p>
          </p:txBody>
        </p:sp>
        <p:sp>
          <p:nvSpPr>
            <p:cNvPr name="Freeform 28" id="28"/>
            <p:cNvSpPr/>
            <p:nvPr/>
          </p:nvSpPr>
          <p:spPr>
            <a:xfrm flipH="false" flipV="false" rot="0">
              <a:off x="7113421" y="1623566"/>
              <a:ext cx="4402891" cy="288940"/>
            </a:xfrm>
            <a:custGeom>
              <a:avLst/>
              <a:gdLst/>
              <a:ahLst/>
              <a:cxnLst/>
              <a:rect r="r" b="b" t="t" l="l"/>
              <a:pathLst>
                <a:path h="288940" w="4402891">
                  <a:moveTo>
                    <a:pt x="0" y="0"/>
                  </a:moveTo>
                  <a:lnTo>
                    <a:pt x="4402891" y="0"/>
                  </a:lnTo>
                  <a:lnTo>
                    <a:pt x="4402891" y="288940"/>
                  </a:lnTo>
                  <a:lnTo>
                    <a:pt x="0" y="2889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l="0" t="0" r="0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7663783" y="1898747"/>
              <a:ext cx="839301" cy="811783"/>
            </a:xfrm>
            <a:custGeom>
              <a:avLst/>
              <a:gdLst/>
              <a:ahLst/>
              <a:cxnLst/>
              <a:rect r="r" b="b" t="t" l="l"/>
              <a:pathLst>
                <a:path h="811783" w="839301">
                  <a:moveTo>
                    <a:pt x="0" y="0"/>
                  </a:moveTo>
                  <a:lnTo>
                    <a:pt x="839301" y="0"/>
                  </a:lnTo>
                  <a:lnTo>
                    <a:pt x="839301" y="811783"/>
                  </a:lnTo>
                  <a:lnTo>
                    <a:pt x="0" y="811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8991034" y="2187328"/>
              <a:ext cx="1035230" cy="414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30"/>
                </a:lnSpc>
              </a:pPr>
              <a:r>
                <a:rPr lang="en-US" sz="1879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FAITH</a:t>
              </a:r>
            </a:p>
          </p:txBody>
        </p:sp>
        <p:sp>
          <p:nvSpPr>
            <p:cNvPr name="Freeform 31" id="31"/>
            <p:cNvSpPr/>
            <p:nvPr/>
          </p:nvSpPr>
          <p:spPr>
            <a:xfrm flipH="false" flipV="false" rot="0">
              <a:off x="7663783" y="2696771"/>
              <a:ext cx="1114482" cy="825542"/>
            </a:xfrm>
            <a:custGeom>
              <a:avLst/>
              <a:gdLst/>
              <a:ahLst/>
              <a:cxnLst/>
              <a:rect r="r" b="b" t="t" l="l"/>
              <a:pathLst>
                <a:path h="825542" w="1114482">
                  <a:moveTo>
                    <a:pt x="0" y="0"/>
                  </a:moveTo>
                  <a:lnTo>
                    <a:pt x="1114481" y="0"/>
                  </a:lnTo>
                  <a:lnTo>
                    <a:pt x="1114481" y="825542"/>
                  </a:lnTo>
                  <a:lnTo>
                    <a:pt x="0" y="825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0" t="0" r="0" b="0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 rot="0">
              <a:off x="8991034" y="2990057"/>
              <a:ext cx="966214" cy="414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30"/>
                </a:lnSpc>
              </a:pPr>
              <a:r>
                <a:rPr lang="en-US" sz="1879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HOPE</a:t>
              </a:r>
            </a:p>
          </p:txBody>
        </p:sp>
        <p:sp>
          <p:nvSpPr>
            <p:cNvPr name="Freeform 33" id="33"/>
            <p:cNvSpPr/>
            <p:nvPr/>
          </p:nvSpPr>
          <p:spPr>
            <a:xfrm flipH="false" flipV="false" rot="0">
              <a:off x="7663783" y="3508554"/>
              <a:ext cx="839301" cy="825542"/>
            </a:xfrm>
            <a:custGeom>
              <a:avLst/>
              <a:gdLst/>
              <a:ahLst/>
              <a:cxnLst/>
              <a:rect r="r" b="b" t="t" l="l"/>
              <a:pathLst>
                <a:path h="825542" w="839301">
                  <a:moveTo>
                    <a:pt x="0" y="0"/>
                  </a:moveTo>
                  <a:lnTo>
                    <a:pt x="839301" y="0"/>
                  </a:lnTo>
                  <a:lnTo>
                    <a:pt x="839301" y="825542"/>
                  </a:lnTo>
                  <a:lnTo>
                    <a:pt x="0" y="825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8991034" y="3799016"/>
              <a:ext cx="1311291" cy="4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76"/>
                </a:lnSpc>
              </a:pPr>
              <a:r>
                <a:rPr lang="en-US" sz="1840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PRAYER</a:t>
              </a:r>
            </a:p>
          </p:txBody>
        </p:sp>
        <p:sp>
          <p:nvSpPr>
            <p:cNvPr name="Freeform 35" id="35"/>
            <p:cNvSpPr/>
            <p:nvPr/>
          </p:nvSpPr>
          <p:spPr>
            <a:xfrm flipH="false" flipV="false" rot="0">
              <a:off x="7663783" y="4320337"/>
              <a:ext cx="839301" cy="825542"/>
            </a:xfrm>
            <a:custGeom>
              <a:avLst/>
              <a:gdLst/>
              <a:ahLst/>
              <a:cxnLst/>
              <a:rect r="r" b="b" t="t" l="l"/>
              <a:pathLst>
                <a:path h="825542" w="839301">
                  <a:moveTo>
                    <a:pt x="0" y="0"/>
                  </a:moveTo>
                  <a:lnTo>
                    <a:pt x="839301" y="0"/>
                  </a:lnTo>
                  <a:lnTo>
                    <a:pt x="839301" y="825542"/>
                  </a:lnTo>
                  <a:lnTo>
                    <a:pt x="0" y="825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l="0" t="0" r="0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 rot="0">
              <a:off x="8991034" y="4614693"/>
              <a:ext cx="1173260" cy="4022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76"/>
                </a:lnSpc>
              </a:pPr>
              <a:r>
                <a:rPr lang="en-US" sz="1840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GRACE</a:t>
              </a:r>
            </a:p>
          </p:txBody>
        </p:sp>
        <p:sp>
          <p:nvSpPr>
            <p:cNvPr name="Freeform 37" id="37"/>
            <p:cNvSpPr/>
            <p:nvPr/>
          </p:nvSpPr>
          <p:spPr>
            <a:xfrm flipH="false" flipV="false" rot="0">
              <a:off x="7663783" y="5132120"/>
              <a:ext cx="1114482" cy="825542"/>
            </a:xfrm>
            <a:custGeom>
              <a:avLst/>
              <a:gdLst/>
              <a:ahLst/>
              <a:cxnLst/>
              <a:rect r="r" b="b" t="t" l="l"/>
              <a:pathLst>
                <a:path h="825542" w="1114482">
                  <a:moveTo>
                    <a:pt x="0" y="0"/>
                  </a:moveTo>
                  <a:lnTo>
                    <a:pt x="1114481" y="0"/>
                  </a:lnTo>
                  <a:lnTo>
                    <a:pt x="1114481" y="825542"/>
                  </a:lnTo>
                  <a:lnTo>
                    <a:pt x="0" y="825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l="0" t="0" r="0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 rot="0">
              <a:off x="8991034" y="5416772"/>
              <a:ext cx="874194" cy="4035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3"/>
                </a:lnSpc>
              </a:pPr>
              <a:r>
                <a:rPr lang="en-US" sz="1802" b="true">
                  <a:solidFill>
                    <a:srgbClr val="283015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LOVE</a:t>
              </a: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3509043" y="464868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OUR FAMILY LEGACY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“What Will Our Children Remember?”</a:t>
            </a:r>
          </a:p>
        </p:txBody>
      </p:sp>
      <p:sp>
        <p:nvSpPr>
          <p:cNvPr name="Freeform 40" id="40"/>
          <p:cNvSpPr/>
          <p:nvPr/>
        </p:nvSpPr>
        <p:spPr>
          <a:xfrm flipH="false" flipV="false" rot="3373858">
            <a:off x="-2410579" y="-3310663"/>
            <a:ext cx="9275190" cy="11311610"/>
          </a:xfrm>
          <a:custGeom>
            <a:avLst/>
            <a:gdLst/>
            <a:ahLst/>
            <a:cxnLst/>
            <a:rect r="r" b="b" t="t" l="l"/>
            <a:pathLst>
              <a:path h="11311610" w="9275190">
                <a:moveTo>
                  <a:pt x="0" y="0"/>
                </a:moveTo>
                <a:lnTo>
                  <a:pt x="9275190" y="0"/>
                </a:lnTo>
                <a:lnTo>
                  <a:pt x="9275190" y="11311610"/>
                </a:lnTo>
                <a:lnTo>
                  <a:pt x="0" y="113116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373858">
            <a:off x="-2266221" y="-3588793"/>
            <a:ext cx="9034895" cy="11018557"/>
          </a:xfrm>
          <a:custGeom>
            <a:avLst/>
            <a:gdLst/>
            <a:ahLst/>
            <a:cxnLst/>
            <a:rect r="r" b="b" t="t" l="l"/>
            <a:pathLst>
              <a:path h="11018557" w="9034895">
                <a:moveTo>
                  <a:pt x="0" y="0"/>
                </a:moveTo>
                <a:lnTo>
                  <a:pt x="9034895" y="0"/>
                </a:lnTo>
                <a:lnTo>
                  <a:pt x="9034895" y="11018557"/>
                </a:lnTo>
                <a:lnTo>
                  <a:pt x="0" y="110185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48690" y="2933849"/>
            <a:ext cx="9590621" cy="3973521"/>
          </a:xfrm>
          <a:custGeom>
            <a:avLst/>
            <a:gdLst/>
            <a:ahLst/>
            <a:cxnLst/>
            <a:rect r="r" b="b" t="t" l="l"/>
            <a:pathLst>
              <a:path h="3973521" w="9590621">
                <a:moveTo>
                  <a:pt x="0" y="0"/>
                </a:moveTo>
                <a:lnTo>
                  <a:pt x="9590620" y="0"/>
                </a:lnTo>
                <a:lnTo>
                  <a:pt x="9590620" y="3973521"/>
                </a:lnTo>
                <a:lnTo>
                  <a:pt x="0" y="39735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9" t="-127874" r="-349" b="-1517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795043" y="1152525"/>
            <a:ext cx="11269914" cy="1014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25"/>
              </a:lnSpc>
            </a:pPr>
            <a:r>
              <a:rPr lang="en-US" b="true" sz="5500" spc="-253">
                <a:solidFill>
                  <a:srgbClr val="546142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JOSHUA 4:24</a:t>
            </a:r>
          </a:p>
          <a:p>
            <a:pPr algn="ctr">
              <a:lnSpc>
                <a:spcPts val="2805"/>
              </a:lnSpc>
            </a:pPr>
            <a:r>
              <a:rPr lang="en-US" b="true" sz="2953" spc="-135">
                <a:solidFill>
                  <a:srgbClr val="C09D58"/>
                </a:solidFill>
                <a:latin typeface="Inria Serif Bold"/>
                <a:ea typeface="Inria Serif Bold"/>
                <a:cs typeface="Inria Serif Bold"/>
                <a:sym typeface="Inria Serif Bold"/>
              </a:rPr>
              <a:t>God’s Faithfulness Across Generations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2869360" y="6674573"/>
            <a:ext cx="5418640" cy="3612427"/>
          </a:xfrm>
          <a:custGeom>
            <a:avLst/>
            <a:gdLst/>
            <a:ahLst/>
            <a:cxnLst/>
            <a:rect r="r" b="b" t="t" l="l"/>
            <a:pathLst>
              <a:path h="3612427" w="5418640">
                <a:moveTo>
                  <a:pt x="0" y="0"/>
                </a:moveTo>
                <a:lnTo>
                  <a:pt x="5418640" y="0"/>
                </a:lnTo>
                <a:lnTo>
                  <a:pt x="5418640" y="3612427"/>
                </a:lnTo>
                <a:lnTo>
                  <a:pt x="0" y="36124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25230" y="7490108"/>
            <a:ext cx="5927288" cy="3082190"/>
          </a:xfrm>
          <a:custGeom>
            <a:avLst/>
            <a:gdLst/>
            <a:ahLst/>
            <a:cxnLst/>
            <a:rect r="r" b="b" t="t" l="l"/>
            <a:pathLst>
              <a:path h="3082190" w="5927288">
                <a:moveTo>
                  <a:pt x="0" y="0"/>
                </a:moveTo>
                <a:lnTo>
                  <a:pt x="5927288" y="0"/>
                </a:lnTo>
                <a:lnTo>
                  <a:pt x="5927288" y="3082190"/>
                </a:lnTo>
                <a:lnTo>
                  <a:pt x="0" y="30821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5209558" y="7965906"/>
            <a:ext cx="7229690" cy="2130594"/>
            <a:chOff x="0" y="0"/>
            <a:chExt cx="9639586" cy="284079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3916602" y="0"/>
              <a:ext cx="1893861" cy="2840792"/>
            </a:xfrm>
            <a:custGeom>
              <a:avLst/>
              <a:gdLst/>
              <a:ahLst/>
              <a:cxnLst/>
              <a:rect r="r" b="b" t="t" l="l"/>
              <a:pathLst>
                <a:path h="2840792" w="1893861">
                  <a:moveTo>
                    <a:pt x="0" y="0"/>
                  </a:moveTo>
                  <a:lnTo>
                    <a:pt x="1893861" y="0"/>
                  </a:lnTo>
                  <a:lnTo>
                    <a:pt x="1893861" y="2840792"/>
                  </a:lnTo>
                  <a:lnTo>
                    <a:pt x="0" y="2840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0" y="1266284"/>
              <a:ext cx="9639586" cy="12521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22"/>
                </a:lnSpc>
              </a:pPr>
              <a:r>
                <a:rPr lang="en-US" b="true" sz="4292">
                  <a:solidFill>
                    <a:srgbClr val="C09D58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COMMISSIONED</a:t>
              </a:r>
            </a:p>
            <a:p>
              <a:pPr algn="ctr">
                <a:lnSpc>
                  <a:spcPts val="2475"/>
                </a:lnSpc>
              </a:pPr>
              <a:r>
                <a:rPr lang="en-US" sz="2115" b="true">
                  <a:solidFill>
                    <a:srgbClr val="68715D"/>
                  </a:solidFill>
                  <a:latin typeface="Inria Serif Bold"/>
                  <a:ea typeface="Inria Serif Bold"/>
                  <a:cs typeface="Inria Serif Bold"/>
                  <a:sym typeface="Inria Serif Bold"/>
                </a:rPr>
                <a:t>Covenant Carriers  |  Giant Slayers  |  Generational Builders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1254829" y="4591558"/>
            <a:ext cx="5773728" cy="3002339"/>
          </a:xfrm>
          <a:custGeom>
            <a:avLst/>
            <a:gdLst/>
            <a:ahLst/>
            <a:cxnLst/>
            <a:rect r="r" b="b" t="t" l="l"/>
            <a:pathLst>
              <a:path h="3002339" w="5773728">
                <a:moveTo>
                  <a:pt x="0" y="0"/>
                </a:moveTo>
                <a:lnTo>
                  <a:pt x="5773728" y="0"/>
                </a:lnTo>
                <a:lnTo>
                  <a:pt x="5773728" y="3002338"/>
                </a:lnTo>
                <a:lnTo>
                  <a:pt x="0" y="30023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1079388">
            <a:off x="8795708" y="3479096"/>
            <a:ext cx="8147304" cy="8229600"/>
          </a:xfrm>
          <a:custGeom>
            <a:avLst/>
            <a:gdLst/>
            <a:ahLst/>
            <a:cxnLst/>
            <a:rect r="r" b="b" t="t" l="l"/>
            <a:pathLst>
              <a:path h="8229600" w="8147304">
                <a:moveTo>
                  <a:pt x="0" y="0"/>
                </a:moveTo>
                <a:lnTo>
                  <a:pt x="8147304" y="0"/>
                </a:lnTo>
                <a:lnTo>
                  <a:pt x="814730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915451" y="3346603"/>
            <a:ext cx="8457099" cy="3252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5"/>
              </a:lnSpc>
            </a:pPr>
            <a:r>
              <a:rPr lang="en-US" sz="4500" spc="-207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"He did this so that all the peoples of the earth might know that the hand of the Lord is</a:t>
            </a:r>
          </a:p>
          <a:p>
            <a:pPr algn="ctr">
              <a:lnSpc>
                <a:spcPts val="4275"/>
              </a:lnSpc>
            </a:pPr>
            <a:r>
              <a:rPr lang="en-US" sz="4500" spc="-207">
                <a:solidFill>
                  <a:srgbClr val="000000"/>
                </a:solidFill>
                <a:latin typeface="Inria Serif"/>
                <a:ea typeface="Inria Serif"/>
                <a:cs typeface="Inria Serif"/>
                <a:sym typeface="Inria Serif"/>
              </a:rPr>
              <a:t>powerful and so that you might always fear the Lord your God."</a:t>
            </a:r>
          </a:p>
          <a:p>
            <a:pPr algn="r">
              <a:lnSpc>
                <a:spcPts val="4275"/>
              </a:lnSpc>
            </a:pPr>
            <a:r>
              <a:rPr lang="en-US" sz="4500" i="true" spc="-207">
                <a:solidFill>
                  <a:srgbClr val="9F4D4D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Joshua 4:24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5456529" y="102200"/>
            <a:ext cx="2831471" cy="2831471"/>
          </a:xfrm>
          <a:custGeom>
            <a:avLst/>
            <a:gdLst/>
            <a:ahLst/>
            <a:cxnLst/>
            <a:rect r="r" b="b" t="t" l="l"/>
            <a:pathLst>
              <a:path h="2831471" w="2831471">
                <a:moveTo>
                  <a:pt x="0" y="0"/>
                </a:moveTo>
                <a:lnTo>
                  <a:pt x="2831471" y="0"/>
                </a:lnTo>
                <a:lnTo>
                  <a:pt x="2831471" y="2831471"/>
                </a:lnTo>
                <a:lnTo>
                  <a:pt x="0" y="28314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DAHRDnQeBMI</dc:identifier>
  <dcterms:modified xsi:type="dcterms:W3CDTF">2011-08-01T06:04:30Z</dcterms:modified>
  <cp:revision>1</cp:revision>
  <dc:title>2026 FLC - Wisdom Workshop Frankie &amp; Korie Merritt (Presentation)</dc:title>
</cp:coreProperties>
</file>